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1424" r:id="rId2"/>
    <p:sldId id="316" r:id="rId3"/>
    <p:sldId id="1423" r:id="rId4"/>
    <p:sldId id="1519" r:id="rId5"/>
    <p:sldId id="1520" r:id="rId6"/>
    <p:sldId id="1495" r:id="rId7"/>
    <p:sldId id="1521" r:id="rId8"/>
    <p:sldId id="1522" r:id="rId9"/>
    <p:sldId id="1523" r:id="rId10"/>
    <p:sldId id="1524" r:id="rId11"/>
    <p:sldId id="1525" r:id="rId12"/>
    <p:sldId id="1527" r:id="rId13"/>
    <p:sldId id="1529" r:id="rId14"/>
    <p:sldId id="1530" r:id="rId15"/>
    <p:sldId id="1531" r:id="rId16"/>
    <p:sldId id="1532" r:id="rId17"/>
    <p:sldId id="276" r:id="rId18"/>
    <p:sldId id="1533" r:id="rId19"/>
    <p:sldId id="283" r:id="rId20"/>
    <p:sldId id="1534" r:id="rId21"/>
    <p:sldId id="1537" r:id="rId22"/>
    <p:sldId id="1538" r:id="rId23"/>
    <p:sldId id="256" r:id="rId24"/>
    <p:sldId id="1539" r:id="rId25"/>
    <p:sldId id="257" r:id="rId26"/>
    <p:sldId id="1540" r:id="rId27"/>
    <p:sldId id="261" r:id="rId28"/>
    <p:sldId id="281" r:id="rId29"/>
    <p:sldId id="1515" r:id="rId30"/>
    <p:sldId id="1516" r:id="rId31"/>
  </p:sldIdLst>
  <p:sldSz cx="9144000" cy="6858000" type="screen4x3"/>
  <p:notesSz cx="6797675" cy="987425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110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esc Illas" initials="FI" lastIdx="1" clrIdx="0">
    <p:extLst>
      <p:ext uri="{19B8F6BF-5375-455C-9EA6-DF929625EA0E}">
        <p15:presenceInfo xmlns:p15="http://schemas.microsoft.com/office/powerpoint/2012/main" userId="7c2234bc69ac47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9D9"/>
    <a:srgbClr val="FFD1D1"/>
    <a:srgbClr val="FFEBEB"/>
    <a:srgbClr val="EEDCCA"/>
    <a:srgbClr val="CA5CD6"/>
    <a:srgbClr val="A162D0"/>
    <a:srgbClr val="01FF19"/>
    <a:srgbClr val="0000FF"/>
    <a:srgbClr val="F5E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96" autoAdjust="0"/>
    <p:restoredTop sz="85882" autoAdjust="0"/>
  </p:normalViewPr>
  <p:slideViewPr>
    <p:cSldViewPr>
      <p:cViewPr varScale="1">
        <p:scale>
          <a:sx n="67" d="100"/>
          <a:sy n="67" d="100"/>
        </p:scale>
        <p:origin x="1397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814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75" d="100"/>
        <a:sy n="75" d="100"/>
      </p:scale>
      <p:origin x="0" y="-10436"/>
    </p:cViewPr>
  </p:sorterViewPr>
  <p:notesViewPr>
    <p:cSldViewPr>
      <p:cViewPr varScale="1">
        <p:scale>
          <a:sx n="50" d="100"/>
          <a:sy n="50" d="100"/>
        </p:scale>
        <p:origin x="-1890" y="-90"/>
      </p:cViewPr>
      <p:guideLst>
        <p:guide orient="horz" pos="3224"/>
        <p:guide pos="2236"/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l" defTabSz="952759">
              <a:defRPr sz="1300" i="0"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759">
              <a:defRPr sz="1300" i="0"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l" defTabSz="952759">
              <a:defRPr sz="1300" i="0"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759">
              <a:defRPr sz="1300" i="0"/>
            </a:lvl1pPr>
          </a:lstStyle>
          <a:p>
            <a:pPr>
              <a:defRPr/>
            </a:pPr>
            <a:fld id="{1769ED2D-B63D-48DF-9557-7BE06D2A7EFB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581521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l" defTabSz="952759">
              <a:defRPr sz="1300" i="0"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4" y="1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>
            <a:lvl1pPr algn="r" defTabSz="952759">
              <a:defRPr sz="1300" i="0"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64" y="4689771"/>
            <a:ext cx="5438748" cy="444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a-ES" noProof="0"/>
              <a:t>Haga clic para modificar el estilo de texto del patrón</a:t>
            </a:r>
          </a:p>
          <a:p>
            <a:pPr lvl="1"/>
            <a:r>
              <a:rPr lang="ca-ES" noProof="0"/>
              <a:t>Segundo nivel</a:t>
            </a:r>
          </a:p>
          <a:p>
            <a:pPr lvl="2"/>
            <a:r>
              <a:rPr lang="ca-ES" noProof="0"/>
              <a:t>Tercer nivel</a:t>
            </a:r>
          </a:p>
          <a:p>
            <a:pPr lvl="3"/>
            <a:r>
              <a:rPr lang="ca-ES" noProof="0"/>
              <a:t>Cuarto nivel</a:t>
            </a:r>
          </a:p>
          <a:p>
            <a:pPr lvl="4"/>
            <a:r>
              <a:rPr lang="ca-ES" noProof="0"/>
              <a:t>Quinto nivel</a:t>
            </a:r>
          </a:p>
        </p:txBody>
      </p:sp>
      <p:sp>
        <p:nvSpPr>
          <p:cNvPr id="266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l" defTabSz="952759">
              <a:defRPr sz="1300" i="0"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266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defTabSz="952759">
              <a:defRPr sz="1300" i="0"/>
            </a:lvl1pPr>
          </a:lstStyle>
          <a:p>
            <a:pPr>
              <a:defRPr/>
            </a:pPr>
            <a:fld id="{778DFA99-B783-43DD-BB89-807AB0BD78DB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09232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51DB80-523F-4ABE-A767-A076BFB74291}" type="slidenum">
              <a:rPr lang="ca-ES" smtClean="0"/>
              <a:pPr/>
              <a:t>1</a:t>
            </a:fld>
            <a:endParaRPr lang="ca-E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486678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DFA99-B783-43DD-BB89-807AB0BD78DB}" type="slidenum">
              <a:rPr lang="ca-ES" smtClean="0"/>
              <a:pPr>
                <a:defRPr/>
              </a:pPr>
              <a:t>3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15809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DFA99-B783-43DD-BB89-807AB0BD78DB}" type="slidenum">
              <a:rPr lang="ca-ES" smtClean="0"/>
              <a:pPr>
                <a:defRPr/>
              </a:pPr>
              <a:t>6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3724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DFA99-B783-43DD-BB89-807AB0BD78DB}" type="slidenum">
              <a:rPr lang="ca-ES" smtClean="0"/>
              <a:pPr>
                <a:defRPr/>
              </a:pPr>
              <a:t>27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5578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54E7D-C0BC-43DE-A511-76C8F8B63B3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3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CC338F-EF28-493F-A7A8-09974651CADF}" type="slidenum">
              <a:rPr lang="ca-ES" smtClean="0"/>
              <a:pPr/>
              <a:t>29</a:t>
            </a:fld>
            <a:endParaRPr lang="ca-E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3490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8DFA99-B783-43DD-BB89-807AB0BD78DB}" type="slidenum">
              <a:rPr lang="ca-ES" smtClean="0"/>
              <a:pPr>
                <a:defRPr/>
              </a:pPr>
              <a:t>30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7237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D0FA3-0063-4680-AAA6-95000C37372A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3455B0-D17F-4993-A7C4-59E685EB8205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6DBD4-F09D-4454-BB07-7024CA172F35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DD225-89F5-4BE1-9BB5-1B49E3FF94FE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554DD-4DA3-4E25-9913-A9A762DF3017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04017-C7F8-4306-84BB-0CB557D4B335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16E249-BB24-4835-925C-78E2585137FA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5EA60-24DA-40A5-B54D-F32018391646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DCDA5-4A65-49CF-9062-374AD2373D7D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44ECE-CE76-4E68-AC4F-6B11A8080B46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A14030-5B42-4419-9E6D-9E2BEDC6958B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título del patrón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Haga clic para modificar el estilo de texto del patrón</a:t>
            </a:r>
          </a:p>
          <a:p>
            <a:pPr lvl="1"/>
            <a:r>
              <a:rPr lang="en-US"/>
              <a:t>Segundo nivel</a:t>
            </a:r>
          </a:p>
          <a:p>
            <a:pPr lvl="2"/>
            <a:r>
              <a:rPr lang="en-US"/>
              <a:t>Tercer nivel</a:t>
            </a:r>
          </a:p>
          <a:p>
            <a:pPr lvl="3"/>
            <a:r>
              <a:rPr lang="en-US"/>
              <a:t>Cuarto nivel</a:t>
            </a:r>
          </a:p>
          <a:p>
            <a:pPr lvl="4"/>
            <a:r>
              <a:rPr 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i="0"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/>
            </a:lvl1pPr>
          </a:lstStyle>
          <a:p>
            <a:pPr>
              <a:defRPr/>
            </a:pPr>
            <a:endParaRPr lang="ca-E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/>
            </a:lvl1pPr>
          </a:lstStyle>
          <a:p>
            <a:pPr>
              <a:defRPr/>
            </a:pPr>
            <a:fld id="{8A85436D-FEB7-47E7-AC55-2AAED6995728}" type="slidenum">
              <a:rPr lang="ca-ES"/>
              <a:pPr>
                <a:defRPr/>
              </a:pPr>
              <a:t>‹#›</a:t>
            </a:fld>
            <a:endParaRPr lang="ca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jpeg"/><Relationship Id="rId3" Type="http://schemas.openxmlformats.org/officeDocument/2006/relationships/image" Target="../media/image100.jpe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g"/><Relationship Id="rId11" Type="http://schemas.openxmlformats.org/officeDocument/2006/relationships/image" Target="../media/image108.jpeg"/><Relationship Id="rId5" Type="http://schemas.openxmlformats.org/officeDocument/2006/relationships/image" Target="../media/image102.tiff"/><Relationship Id="rId10" Type="http://schemas.openxmlformats.org/officeDocument/2006/relationships/image" Target="../media/image107.jpeg"/><Relationship Id="rId4" Type="http://schemas.openxmlformats.org/officeDocument/2006/relationships/image" Target="../media/image101.jpg"/><Relationship Id="rId9" Type="http://schemas.openxmlformats.org/officeDocument/2006/relationships/image" Target="../media/image10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155575" y="710918"/>
            <a:ext cx="883724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3600"/>
              </a:spcBef>
              <a:spcAft>
                <a:spcPts val="1800"/>
              </a:spcAft>
            </a:pPr>
            <a:r>
              <a:rPr lang="en-GB" sz="2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the Excited State Properties of Photoactive TiO</a:t>
            </a:r>
            <a:r>
              <a:rPr lang="en-GB" sz="2800" b="1" i="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Nanoclusters through Non-Adiabatic Molecular Dynamics </a:t>
            </a:r>
            <a:endParaRPr lang="en-GB" sz="2800" i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data:image/png;base64,iVBORw0KGgoAAAANSUhEUgAAAX8AAAB6CAIAAADYnMQ3AAAAB3RJTUUH3wkJDzoipDHxAQAAAAlwSFlzAAAedwAAHncBvWWtBQAAAARnQU1BAACxjwv8YQUAAG7tSURBVHja7L0HgFRF1jZ8c6eZnpwTGZkhgwQJAoICBoyo6IqLrmtE17RmXcMiZtaIoK7ruihRchSQHASGzAATmMDk3Pmm/1RV95073T09g+//Lvi9fXZt7nTfW7fiU885deoUraoqFZawhCUs/3VhLnYGwhKWsPwflTD6hCUsYbk4EkafsIQlLBdHwugTlrCE5eJIGH3CEpawXBwJo09YwhKWiyNh9AlLWMJycSSMPmEJS1gujoTRJyxhCcvFkTD6hCUsYbk4EkafsIQlLBdHwugTlrCE5eJIGH3CEpawXBwJo09YwhKWiyNh9AlLWMJycYRr8xeVomj8gS8oSlFVGkShVAa+U2WaYrXv4ZOmWbgb/kdTCkXDNwzc43G7DUajvaGuIn9PWrfLjZGJjuaa4sNbDDFxCel9K87sjrCmRCamuF3O6JTu8DZIH9JDj6I00avhXxr+Y+AtDI1fh9+v+HDTe4Hyg55lVBonQilhYA1LWC5xaRN9yMCHYQ1QgsGAwVgD/8BfCGtIVDIaLhlACVZVJIetXhLdgErVZ36lVDkypVvZsW1dht14/vBmxmzxiE4DQ9ubat12m9NRJ9qbHfUVUamXVZ856miuqi85EZHUqbEsLyI+S7BYY9J6yi4bbzAj5GNYlAHaBzEYelSML7TCIJBBeWQV9CmjjOFnLnbFhiUsYWlH2kQfzCDwp0qIjUKrCHkQCsFf6CfF7bKzrFBVeNzTWGOOS67KOyBKrpQuAxyOhti0y5y2eophXA3njUmZzSWnVBnwQWUZRXQ1G6NjzJYYW3mR5LGLlKQwvCiKtsYK0SPzgrEy71eXrdFRVawonpQ+oz0upzUqgWV51hhBqBiiZChrioqghyZZJZmmvLiphrlPWMJyiQsX6keic9EId1QMRIhaULTsdjTVljdWFjRWFloTOzlqSiwJmQxv9LgdgmCKzspurj0PTzRVnIZHastOx2T0aqLVpsrSqMQuQJtMMfHZY+6qK8mjBcZojG4UT6uSgzGbOXiT5DKYYwSjpaHsRGxan/IzO8uO7jIYLbV5B92iI733KEUSAYYiE9N4weIFG0SFEDvD+iBNeUlaOFxsWMJyqUvbmhcZytjOwiBjDLLIVBfus0SlAASVndhO80ZFplhekBiGZQ3AYARTJIBOc1WZOSqWpZn41J5RKd099npRVVJ7XB6b0ReQIjIxwxKdCOlGJaR36juBUj3JXS8XzNGN50+r6LYhkUmZjfWljrPnTXFJxspkd3OdYLbSPJeQNaDs1B5KclsTspy2Wkd1sTWla0KX/jTNIdRhMBAhZqRgtStMfMISlktd6BBR5Qn1UUFlomB0o/F8dudP1rTOptiUin3rZJaXKNnACpIqsRyX3KmPolBCUgYniYLJiqkSMjyjd9CsgskIpidIU/K+EhmV0H+Miq05Kv5XVWRZ8jiaaJax1Ve7GmpcjlqPw8EbDC5bg0IzJqMlo9/V+Xt/AtqV0Xc0VrqIKZrCFmusfKlqizoWlrCE5ZKUEFZnrwB21OQfhsGc2KWvwqhOexMrmCjQjqJTVMmT0HOIYDAwigr0hKZYZHMR8CoZMvM4kBlYdItuG6263R6HKns4SpVVimVAA+MYhuN4M82ZZc5I8QaGFiiKlWme5QSDNQ5SirdEU+ndRcltr65srjoT37lf9am9giVKZeBpNjoly9VQ0VRfndA5myGrYD7ECUNPWMJy6UvbVmcCP9h+W3JwbXRWdnyXPhZrnL2uIi6pa9aQSYIhAtukJUplVRYuPKKnSnU02hvPO10Nkq3Z42h0STTDMApSzXiONaOlMZaRGcWg0DLwHFbhJA9Fi4i0MLKRMxiMZt5k4YxxgiWeN8RSfAQ8wrHG6ORO0Smd4DZLVHxTeSEtSxZLHMcJbltd+bGtsZm9QDkkJipMfnxUKCxhCcslLCE1L2L6oSmPp4nnLXjlHS1+A6CQh1TV5rZVuOqLG6pLXc2NDrdHUfnIyCTVYIyMirZExvC8gQV4op0sIiOyouDXgaYGaIW5DwCKTAuKBL/zLsnmabI7nDbF3WR31nKUIpgEsyU6IjZLsMQZLKkqbcJLXOjdioIW4uBa8YgMbyCeR4j+eJWv3+jvo6lsF6S7/banwhKW/+MSAn0U/Ml4LTUyRRN+QUmSo8peW1Rfld9UVSlRDGdIiExIjYiIiIwy05LHbq92NDaXl5eXVdsr6p3n69z1zUqdXal1UqBVyTRld3MWA2XkFeAnVoOYGMmkxHBJMabkWGNqUmxKfLLZYhQiEzwK5WwW7ba6+qpSVmnmWSkyPiUyJt0Sk0WbExlKwDmnFaLvoawSB0g/d8Q2RQ8Z3rqg6RA40vr+lh/J4/pnwxKWsHRE2rU6YxdnGN4MLdqLbZVnqkpO1Tc0G82xptiMtJRMziip9qaSstNn8isP59ceLaVO1bG1aoRNiWoQLJ3jBYUznrNbDCbp7t6eX6qsZ+u4h/o2bT8rHWuMmZbjPFPh3F9iMhukTIO9ttYpum2JgjORtfWIE/uk8YO7JaZlpaSlZqmsxSOyFRWlzoZit70h0myOTcmMTuzGRWcytBlwh8IuSJTmEd0x8QGHii8YPwTxQxPNgt4RhApLWMLSrrSNPthpz3uT1HDuyMrzxSVCRHJCSrf4lCTZVVVxvujQoTN78hpzK4TTdmsllxIRYx7T09QzQ9hQajxSLiis+vf0Hfddk3rHzxmbj9m3jjn0c03ivLJuR6eVTP+yIj9hyI4bi2Z8XrbKNHrxlKYe0qnpS2JyzX04Qfxz98Zml3LiTMPRYmcq09grsr5PojSkm7V/Ts/ElEw+Iqa+xlZdXmCrLzYb1axBkyNjc7zbQbybQoiHdvuFJ2ABShzDMNqfGpcJvJNqBVi0hlZhzSssYfkN0ra3IdJpvGpX8eEfzpe4skfczjlLz+YdWbTs3IZT0jF3YpWhu2yKo+Mj1CwgDqrZXX6lZ/edaTGP9019bk/Cv09a/3YovYtwbM4VEYPOxc8/wo2ML6TtaeU2tcHNDE2nT54sXl2V9acp7uHMmelf1R429UtJcv5jZP3k6JJth0s/ccUcSB9aYLQUOl1rq0SluDptY2Ev4eAVmer4gYm9s3PUrhNttbUF2xZmXflgTEwSoj1kCV/v/dyGwE1Hjhyrra1tKS4tEzWzV69eycnJfvfn5eWVlpZyHIftTZgsqWp2djbcqUecMPSEJSwdlza5D/5WwZu96BNr3xAS+/NUw+Nztu139TRnZA3qET02qylVcG+sjFyVby5uwPoIxyp1jaOUAy+P9Yy8vPP7p1Je2RsbV35ow23VG9gRH62uej1z619PXHFfVsGC/IT7RgtVR06vsEzYfOv5D/99dF79mEEDrPOHl5ubzs5dU/HluV5N6dmMEUY7ZTIwo1KcU7Ia443SvirLrny5rKC8E13y1JXyFVdPrzq+PS57YlJqZ5xrpV3o0djKPffcs27dOoOB5wVWkfHuNSTUBx98cPvtt1MalCD/RfX55//6zfyvAH14owG+k9wep8szd+7c2267Lcx3whKW3yZto0+LNiHnbZzFJvb31BcP+5TK7JP6ePzh/gmu5ESzxRTBGQ21qmVLZcSSAuO28xF2D0WJtLU67+Eup5+5Pmmrs9u9m+K61+ydPbJm2s4Ban1tjTWdkjnaYDA7y512ZdYtJv7EjqeODrn92qRZOadz9595c6v5gPFyKjmBZuSeseK16bbJKTXd+EbVbXfbHHanq6CeXlOXtcSW/Xnvw9dcMaascHdKz+viUjMxpmhWn1BWZ1xkJTf3yP79e7+c90VpaQk826N7rz//+c9JSSn9+vWLi4trrVWpZ06fzj18eO++3cuWLHU63WPHjZs4cfK4ceNSU1O99RgGoLCE5QKl/TUv+O/4lr8L1t6qrXz03ObK1EFMbVW0q7q3oXZQSuOQLK5f58jUlCjGFHnSZlyRH7UsXzhZZ6bqGgbKB9+dKEZ07XHbUosjv7TGmqHGJHaJtiUZaLeonG5k7bKpi1pUed719M2JU62HP19V9cm57mp6jjWempAMZKd5eES1UWqqq204U+E+WezaX24+7og7xyVKEYkx6VFf9tw/eujoqvx9ydmT4tO6auE1OkBG8C55vF314YcfXLp0KVw99NBDr732moKig/gbdDTzEMiUKVPOnDmzdu3qrl27h809YQnL/0RCxPdhiN1ZURWWZTmacXOcIrO0gaXSkpuUzG2ie0ejU9hTl7mzdGBUxRWdy4Z1Mz3dI/6pvlG76yJ/yItYcnbMxBVnHu2c26Xasi31mrgo18v9i69Ld1h4WRTFvFru3YPRm6rSzN3VyHNbbtumnIge12d09J1dGybGVsYr1RXldVsP2Q8UMQcbI0/L3RsikpjoGCXNxDESo1CKFxwpGa1FeWN/4I1pHaEhjIa5eLlLxh5MaNmLwQFENDTRPomXE2SbZUG/pH27/FuZe+CevLw8h8MB1UUYU+fOXSMjI3UoRtXV1ZaUlKAdJyzyA5cUd2Zmp/j4eEoHYU1NTQUFBRQOKgC3sSotq4rJZOrevTuxjoPk5+fDbSTbOOiSbDZaevTooc+PLx1UKsBNUBt79uwJn+SG0tLzVVUVLMtjTVVSkCeX7KsEBuuwSNLS0hITE/1wtrGxsaDgLMNwLeuDsqLSjCBw0dao2PgEg0Fo2ajTujJ1JSVzgJqfX3jixLG6ujpZls1mY3x8IuQzOTmZ4wRGx19Jk5WWllZXV7MsDjWFpwp4Kj09PSEhQcuh2+0+k39WkUhxvCyYxquapG3hS8i8okgM8oNloWINBkOQ1Qbkls8cOnT4xMmTGenJo0eORZFddN4VWtGgQoqKiqBXyLLoyypUuICvIYMqqVK8YCobjWYoYHi6okLvcddGHXapgZpnOAbveFcVSXWwPKtYDZ6o9NNUp9NOzw+nGqMOVfQy1oxIKxvTg3+9e+SLfWNWliW9vWFoPWuMMDsWXFl1eXyjwyW7PDAa5F5Rni9GNT+22ba6PuvZioFTr+Xf7lLbSTxafq5y5U5pF9Ace3yZoS9lTVIzLSqHMyMrLOWRPCoFY4hmoXexKo/cpAPYm2/t639X/LogYNMrr7xy9OhRSZKgT7tcnjfefPnuu+5FxiQ0BhAk7dix7fnnX1RkN3KfUjiWp954461bbrmFdH2S1PHjxx999FGbzYZ6P4NuA6wbPnz43LlzUaMA4ijKe++9t3H9BgYBIXqQZZjeffp9++23RqNRW8XLzc2dOXOmiAW+ycjIWLhwIYxS8q4lSxZ9/vmnJIobJIPAAyMvA7iqcioaNKLT6XzhhZdAIdUjCCR17Ngx4Ixut0hAlrBFGGMoKZ5KTUkfNXrE3XfdA+BLYTBr7ccgk+BQ8MXp06c++uijn3/eAtBjNpuhVR0OG9wDmu/o0aM//HAOz/MM00qD/v7776GYPnBEacI9L7zwwp133qndU1lZ+cfp9zQ12aAV8NMoA9BnZQUUcxn7uBJEliDP8N4VK1ZkZmb6NSiuJAbXwHN7dm9Pz+i8cvWqTumZNMtQracl+Ny1a9djjz2GgsCwXgSE90I3wBXD4ipCn5KkeNz2y3rlLFu2HPDuf7+HXuoSYs2LwhG8VAU7wqDJAkYCLXGsYlJhsqXdsqIgSy3c5YFhQEXF26IT9krKngrXBwWNSXLpoNiycanHc2xR22LGz+xdNTiuod6pImQQYdKhXJJqpNkXetfs2GoVkq2D6jYvPdi8ozKmgOolW9KZSCudaFQYkZYVhHfQTVTGwCksw3KCDJwM+gAMA1ERgRcodGDe/xvi1wUFQXj33Xerqmqee/7JY0dPQP/+7NP5Y8dMAPoA+IDvVMeOHfvDDz8sXbbw008/nfHHB6ZNu6NTpy56ZgHSv39/uGf37r2vvPy8w+kcecWoF19+CVADhpmCywo48dxzz910003PPffs+bIyg9H497dnXTlqDPAjyusFjrI0ePBggJv58+d/9913AIvjxo2LjY3V3nXHHXdcddXYOXM+Xr58Oceqb7z5dv/+fWHA4HxCbpm33npj69bNMHFj9PQKwTWSw1Wr1rz//vvw3V13/eGuu+6y2+1A60An3bhx46FDh1YsX/Xxx58OGzaMFEpXXSz588SJU/feO+PMmZPdu/d67bVXevfuCxXY0NAAuV2w4Pujxw57PB5B8A5RLYU//vGP119//RdffPbjjz9Cl3zqqaeuu+46skZJ8kbudLtcUJZZs2Z17twZigBs6Mm/PF5YVJySkvTxx5+bTIjxVVXVPfEERnnfs34cDWTPnj3Ay6xWa01d7dqVqx965GHtJ+/aqq/hmpsbAW2hAwCsoGXi4iLIG4DXiBFXvvTSC1AWaD5o09ffeMntcoRjMBAJFVmVpjHVUWge7/ZSGbHZY35qkG1GVk2tKLhlrkmma9xck4dziqglXBLrkZV6D3deslY5B1Q3qf9sbD4RSQGrHZPqcLglSuVlCbDEw7hZmCkdlDsxShkRXb+uOe7DhmFJiXx0T+NoC9WJdVjoRitby7CqwMLAVU2cx0y7YmnRQisC5y6vtL18so+M9pBxtKqNf5zri2GC0QAoKysLKAbhF6Csgnry8suvzps3FyZhfBsbGRnVp09fmJznffkVjMy+ffvrc0uuAUS6desGg8dostjs9tSMpIEDB1Fe1uDttTBXZ2Vk7rrhxk8//4fdaaurqktLS/fdQxH4hXS6du16+vTp3r1733///ZrORVKATIJK1alTJzQ7s6CU9Ro4cDAehIAOCG4ge+vWrYOhq3+KDG9I+bLLsouKilHsFYWCIgMekRqYNm3a66+/+cUXX5SUnoPBv2DBAiAXev6iNRAM1MLCfMgGcLo+fXJwFSFNzWSyrFy5kucMGLUUrcikkuH+pKQkyDaFWXnfvn1B3yTAodfsgO6lpqZOnDzJZDAiUqdIEREROOeWoUOHGgw8XuKEnGcVFhZqDl/67JGAnouXLuI5mPGMnqamZctX3H3PHzRVWl8iEGivfv1zRo4cCY/B+wHoQfNSFDtU8oABA3CMYDo2Nv6d2W8paljn8koo7oNExTYWtHucZpCNwJ5gpjpFiSkKzdFupDbTksIoLOgHkupxyy4RZmtZFFWnW7K5pVo79dC+ns2cHMO6ZJmXJDensojvKshE7FFpjpJSLA7VzkzrWjLeWmCAdmYxjwBtQ1UY5PKIFGlKpDwK0g5AheApprCowuHqBlhGY//jS0F0NiBQKynoc6mpmcdPHFqzZsUXc/s8/NBM3Q0UzIRwgewBwVyryQXcg8CVZeE2H7C2mpahdm6++cbv/vVPmGAXLVk4/Y/3whRNPLZhXGE1St6zZ9f+/ftfeuklmHj9lhfI2zRiQgiONpfDf5MnT66tre3Tpw8xG7V2tkQiSagUDNbFNFM9CADQjwv+U9/kOXXqVFFRUXZ2tn54EwFqkJt7EL7r1Dmzd+9s8isKzK3ISUkJMMKBrZAkdRlW9RDjy4Ok9xQl3wPOpqSkDBg42GwyExdUACNZQtoQ1hChR/GQcUBjoIfwIlI5/p7utFJQULR544bbpwGtcy78979O5eVt374dqoXyQaGWJYBjgOAhQ4YQlQ3wHJoPfgRIVRQPDk2Opu+oqMh+/ftHWCz6cv1flhB2HxKzAroXQAwPtSUpHPyVV9K0MO9MuYd2ioLNozjdXL1NbIALkXHRZqdCOyW2WWLtngiHinRye2oEJ8k1dibOIqqSDPAhQWvgLkDL0NvUikagN8yXx1PmVHO0IkZQUiTvMDKSURF5ysOrjJmWIgQqglMNrMvCKRZebKpzKbGAfDJqfJ8e7tc7/2viZ63EbkPAOyJff/21xx57pLi4+KMPPxk0cChQCe0RvHUFgY8f8dEXAQVFQoYJQGrEmwgroXSDEN7Tp0+/YcOHg6Zz5vTpLVu23HDDDb78qBiA6CVLlsBIvvbaazWA0OdBgzM8jmTN9uRyecrKyoB/vffee75XtyIglA+t8J5hWYMw8k1EhFkwIFsh3ENsH1QrTopSsNmbMLxyNVgArIkyAi8CdgOkCS4MBpOmoehHO0lNQXp/ywY9fYsA61m0aJEAj/vugHmLRoucki/bOEgnRb/yyktQWOApgToXvHr5yhWAO7dPvcvW3Lhi2dJme8OSJYugMv10LrgAyrNp02ZCr7TgNAB03tdRKjkfISYm5t//+h5aFHTM/3IvvTQlBPp4pxR0SAWDQsdDh4jgxLlHYuc2D6JYI8XJtCqoKKqPgYY5hkYGYMSTBDbKIg2JU8d1dg2wVszfXbKwotfGc8ac7BqPwiqSiNNlKFkClaq01rGjrntElH3O6CI2Km1DdVxuBX+yiZdcCgW6GQf3ygyiSiIFjEIRafjSLqtGNSHCytDnGBWQkbm4VufWe8G8A1iU7Dk5Oa+99uYDD9zf2NgM7GPhwoXQ+bwTNSVTAcFfA9bvFd+Fd1iSkANk+BO7JlxMnToN+r1CSYsW/ThlyhRfllDa5eWV69dvHD9+PKhpgX4V5F0aiGADLYP1LObAgUN33XXXRx99cNNNN5Flh8B8+tgK8rEiy2QYTNHNdXV1DocDwKVz564ABBpv0hKAP5OT0iMirLW19RUVFY8//tgLL7zSr18fkjAkct111/nVqn60B7ZCa9RGn/EJCX6nnpBC4yIDIJrJU4AXiIgEc5tobm5etmTpkKHD+/TOBurUp/+AfTu27di189ixY6DJ+lUjoEl8fLyGdV4Gqkq+DONwm/hXa3R0WO/SpB3rFzLXyyrPsipDKyyeMawmLiWRSYjkYmOoGAsbaeGMPHTGSJPSJ8U2c7Dtx8lVu24o/LT3rvTCNZ98c3TTEZoyq18WJu8sMZkoEXVTChiQyAH8uOz/OBTXaEqkKeGtFc6D636+w7bs25wta0Yd+9vQyht62NKsEgOKFgAcaO8WgbFa1dhINjmaS4qRTEYGcwfgPhfR6qzBjfaNz0OaAbI/adI199xzD8DzkSO5b731hhaZhAGNE3FKf+7T+kKhWU5VvFCiG3WMhghwMXbs2J7de8Afe/buOnz4EGH+eDGIWb16dVNTE/HGpgIIgl5dAugByAAOUllZWV9f++uBXQ2NVUQ9DBzzxBCDjhfwmXh53uthAKna7fbPP/8cYAWYy4MPPkz8Nv3qDagHAPH9999P8O6XbVtuv/2Wx2Y+tGXLzzDmfbmSqSC80h/uaZ3o71GoVuClWZTxIzx5UANQ/Z3a9c6d28/knb7l1qkMrRoEw403TJFppqGuftmyZYE3a4Ol1UtbWpnSzQoqDsAQFiRcO7+jJV+0UonCyiNVCbuhSAAgKAoqNGlWjDIg2jk20z0oQewW1czYGo7kVc9dZV9VnHiGGtojJ+mzEbU/bjv8U2OfPx3o9kT62QmpDRZBkkSlsJaadzJhk5RtNLs/7Je3p9eAj/YP+XxHwfBdeVennL2ym+mm5ITGrLhTrpjDjbG/1puPNgh2N7yTUymgUJg8s8gozqDzfBg821xYyf1sh3Tbboqt+xkKyxjiKbLIiuKc4e9ffPHFI8cOH9i3f+EPiwYMGnzXndOwDgB6E03UBz9mQbVMwgyie3QQ/cIHPegLqzViyk03zp6d19RoW7joB9DFcBdHS8WLFy+EWRo0vtDaKBmHL774MoAIyU9DQ4PA8T6ahqO2tSYvFLHRqFirounc3Nyli5c12RqLi4t27txddO7sNVdPuufe6ddccw0VgCD4AqmQgD6AQR9/POf06dP19fU/LFi8YvmqHj0uA+IzderU5OTU0EcD+MGin1eRLrgcozdvYdEP/lbeAHoIA67atUenKTdcJ6PbxZtvvvHrr+efOZu3etWKBx98IC4ugcHnqaiUfj8zPt2JYnS8Esd7aelFBCVb4R1IdXU19GfsUCbDTBAdHW00Ct4j7XBrYicmsba2kufRIiA2nCKDl8lkgpsDes7vRkJEVsWDjGYUleUo1cMgtxoWalOiIgW+V6JrZKJ7dKorO9KdGOlRXY7S0roFWxqWn+B3OzOc1k5q56hH+jsf7Xxy9ZrDv5waMGG0uLnK/HpBzlfnGmNop0uRi8QImY8f3NlV6eC+XHf+rVGFV08e/NKx7lvP99naUJX6y4nRQsHYtKKeqYbBcTHTY6Or6NgjzvhDDZEHasxFdqNCeZBvhW5OuyAhfitUwLwa1H25tYlRpRl/U2jrC5lBx4rR5PQxiyXirTfevvvuu6ury9+Z/daAfv1BI0M/Ij8CReM1+kT8StQWPGmPgH40b968hoa6tWs3P/JoZWpSCiS6f/+Bo4cO/u2td4hfSdB+6R2QtCTL3J133padne3xSKBErF69dtnShbh6WsV40p4iJI7kgae5Xbt2HT+WK8pSeXm56PBcPmLEw48+NmLE8BD1TxK89dZbx40bt3LlyiVLluQe/tXpcB47dgR44qJFi2bNmjVy5BXaSKZazwF6RA7K7IIUs3Xr+2G61vrkmzxkYN6Znd37p59+kiQJfgRojoqKYmgBEHbDhk2gmZIlOb/lPL+3+GWsNc8itifK7XZ//PHH27Ztgw7ZuXNn+LKxsb5r184zZszIyemjGUCKis6+8cZbRUXFBgOflZUF7z137lx6evqXX36pWZFCzKCXprQdWZXSpj7gFoA/rEIzzRL9hxzXS30qrSbVwrhhYoZ5cuPBmjWHlfUV8SXC5VR8MiMYeifZ/z64tJ906vVvqufXjH7w5vgHkg7eVt47prP5cG10mZRA0WxOmr3SKV8dWTqut/MWz+S7N+76+2XrFw7tPzep+7yziec9CQtcQ38qKemVf2RcbMWwrNq05OrJUeevTeWkLrF7qg2zTnSSWB7mF2SwoNULDWao9bMW62nAT62/IY6qqs991ldLAdMm8itT8Eqxt1sr/fv3ffrpJ59//sXKyopXX35twY8/YFM5S3tPfA2+RV7ru8S8GnTAECDo0qXLmDFjliz9sbTk3Pr16++9+x4Ys0uXLoyNjZ848WqqzSnR92o8OY8de9XQoUNxHSpGo3HBD99i3YchhmWabrGk0T5vRpIBt+y8/54Hn5z5hN3pyMs7+dabbx48sHfGPXe988GHxAru9+oWqzkuDkzd06dPv/322/ft2wegA/m32WwFBQWPP/7Y0qU/wTDTPxVYOVpjBZYx0Mea8mlqWv79Zg4tweXLlztdzVVVFR9++D7ldYCiQA8GDBI9niVLlt1661RB4PwcKf1mMr/u5Ed1NXd5qO1HH310zZpVNbVV7777br9+/Xbv3v3000+vXbv2008/hXYhee7Zs9e0adP++Mc/9u3b+5133omPj//ggw/gzkDI+x0BUNsjVsG1pmC66FsQAQI0MNnVPcrNeprz8sr+sTjv9s8b79zU7SvxqvLOQ9n0dGME9VT/mpVXFidWHJjxVcM/7ePHXZ0xM/nQ4/PKrGZ1Xs6hDLHhixHnRkSU3hJ59u2+ZbMPmPL37vt4aGlll1GP5Q9fvPbAA8KWfw45dXmcizawUka3Q1k3vqdMffxY3/d/oXcfrmisrTO46hOrjsqgHUB3aK3zd1z8umYg39FTenzShnewoQVmteWeQNjSnP30iUy/995bbrkFfty1Y/NHH73HcgImUC2rdX6JaInr+27gkrNmeQFVxSiYWEZZunAp5O78+dKNGzdeNWlSWnqqPmV94tpeCgJDwPkpbwQ1gMv+cz76ePDgwdojaiv1gdKKiS5oDsaP0WyKjY0dPnzE27PfBUBptDXPmTMHcERbnPIrI0z4dXV1LpeLLOcDQRsxYsQ//vGP+fPnp6SkAastO1+yZs0a7RGtBqhg2hZFtRih/H7y+5J4OQSihpYyCEyoP/20dML4a1avXr1mzTpggquw/LRsBQA0qFKHDh3Yv38vKZovNJ1/JWv1E7Tt/G7mAdVYnmUMJpMFqgL44F/+8hSoY7PfmWW327U6gGqGGw1GPiEh7ujRo3FxcZ988olGfAIp3qUvbaMPQzZP4dUXwGzoQ5Ko0IrT7Vq97eSjn5+94fuIV/NH7EoYJ3bqocaY4Kdh6e6115Q/3S3/0O6D078XNllv6DUg9h/9zixbf3Y7d8WfBsobtx232+QcpcxTeGLRPkdK5S7BYnrvbNfOFTteGVBty+j/luO699bWpZ/b8lnO/ucHNEbweEk9Lq48ffiSqBsfLRj78IaYBdurSisbYOaQsXUVLjRNqOMNoFlttQdFUdTPpfquiYNbewXqQL8M3NaErFk0vWZgSn311Vd7Z/dXOfrrb+avXrWKg4mT8h40FHTOBPH5KNKUbtLWl1S7H4buZTnZUCGHjx4BErFp0+b62oY7bp2K19ZapaB/ymfZEdGePqQIkMywSUlJM2bc361bt8bGxtzcg/ooSPqCkzywREdnvOysT58+Y8ZOAJp8+vTp/fv3a36AfogMg3n06NFfffWVn8I7atSo++67D7UFxVZWVmuFDaoRa+J3g1bkQDclUqUhdDHI8JYtW4qLS6dNuyc2Nhq7ZCYlYklKSgVVkeN4u6MRaJoP/enA5tNPDH550OfZdzNxRFIZFmBaJI2SnX1ZTGxUQX5RSUmZz7dAxesDfEV51dtvv/PCC89t2rQBchWIoX7z2aUsobUVXGyawhMGKBMMT1MfbqZv2NB7ETu5vMsgOTkG9Ax03peo3pp8/gnT1poTe79cdmLGxqzTXa/mYvh7YnN3bPjlvbM9hKxkS/nBtadNkiUqv7TO3ug6w2duP1CaUrK7MHrku78ovUrXX2E+r8ZnfWec+trO2J3bjvQoXv1Cyp4k2gaJK4pTFVQltevxzIl/b7r+rwUjXFwEOiyD/o0kU1vxgfmE9F0yxoJaGYj2Af/CZF7fiCyyxJii34Kgfyqw+aF3xUZHvf7GrAhLTFNz85IlPyLDIeUXudV/usZ+hrRGgrRlGj/iBn/CBHjrzbexMnAK59dff7140YJ+AwcNHDyI7KsMzGGrvNEcsWSpaos/Dvlpw4YNEyZMAKSg6VbKpreYaOcaWZyCyYnxbU+lrpkwHuZxQJDt27frGZz3degWxem0l5WVHT9+PLDOY2KiyEVKSpLfZBAIoIHqlb5KW5nMsOKsNZlfzevrHJCle/fuI0YM172NqNvqVVdd1blTd7jYsnkTcZLW16SWpv77tuw+OjimoZ3RBTK0clqh4E8cVUEiCE4yCX9CW/fq1Qt7SFF4BaMl8yEA+tKUdta8vHYHdDIgWvhOtvA1MclpCQqryowC/Q7GP1q/ZCj5dJXppTM9oMYk2hA5KCUK7lblb48nOewTI3KSoo30O0e6O1L7RFv4t872VdNMKTFRS2pvp9O4lFj1qOmmV/Ir2QghwyKqUZF59us/rq9Qm2iToEaZKS5a5WRWpmEkSSolqaDCZQwyCxLPFlEqpy2mXhDak7VeeDAyMhJai+O4iooK8k2gsUCT5ubmmpqaKGsEwSw/93xfqyto0ydLEYSivfsVKZajrxg5/LFHZs6a/SZnQPt00RZxTIuCan9kuxDJG9328px2MXny5C8+mVNZW7d27VpJdL456x2W54i5Sp/JVvYpmsLb8RGCCILRlw3sro3ypZ49e1bGDs36/ux7I01chGE+hgv8C7HiMyNHXZGZkZFfUATa38yZM7VFmdbYiqCqvr6+ddEUUVRWrlwuK2JaasakSdeQ3bnae7VEyJY3+EHbPqIfcn47J+AT2ovCcEnmG7/U9I+fOHFi9+6dzzzzjMViwV9q9YYSjI9PnDJlyvvvnYTeAqD82GOP+fUQbVYjChFmK6w2jvw6le9PyK22simRzOMYBrbu3bsmJydS3onByx+jY6yQh759+0LrFBTkA1GNiIgI6IS/Dwm1zwsvsiOPBUn20KLolKgvb7KpQq6M9wFJ6Px0hZFVkVhhVVTNUMGyBP29FC8qA6eXgexS4nl0Q08ct0E5LVH46AlJprvRMkMx4hkV0kFn7JxnaOIowTIcK8OErICmUokUAhYdXUFTyMaMNnah32nKZacEA0WMzhcomvKfmZlJCHkeluzsbCpg9tBmnl27dtXWVvfs0YVs9vG7AT7zsZwrPg86y6pVa3r3zkZBLXg8fmhWkaSHH30IlKNVq36CLwrOFmrGbP3U7XA4CgoK9uzZ4/F44M+SkhJ4L3SyLl26UAErKdpFenr6+InXfv31fMEgp6V3mXj1NaiiGFafSX0NVFaWnT9//syZM8hrUWEPHTqAQja63SQ8CDZ1Udu2bSM7wnVIh3602SCHRaDi4ZSUvLwzB4/kZmVkxsTEQLMnJqTecuvUWbNmwfB49tln77///tjY2ISEBB8ModmCbB/Lzc199913Bw0aBPUpSUppWcF/vl8ML01OTn3nnfcyM7voPWhIHs5jgZYi4/nAgQPAAqAR4+Li9C2rPQUvgjICz2pqaoJH7Hb7pk2bMjIyQK/UdpmT+odqP3z48LfffuN0OmE8w1OdO3fG0M9omm5RURG8yCBYXG7Hjz/+2LVr1wEDBqSkpGpVC+nAi+A2yBiwP/gGmg8qCmoG+FRQ0zg25zM+AxmCGMjGxx/PAfx64oknfeUiBiYYhTKuf1tWVpYgcJMnX/f++++PHz8+sGP8LiS0iui1cRTuel829kzufoXYXM7i09LJSojMkPOR0V4wRVIMPCepBIloWZU5tFwGuIK3q8qURKusgl+IPIgkVmYBpRDZVGTk0kijE3sAVYDdyAAyKtrIDrwKTdEiKytutPzCURwofwoKuyJTIktFRifElhxaYskaH5uYdaH1TrpCbu7Bm266CSZbl8s5/Z77Z8+epfezoHQWBLvdeccdd+zatePpp59+4YUXAj2AKezDAuoGi8PPkLgzCxYsICRZ63nFxcXTp08vLS2FMTl37lxtf6bWEIA7MKnCGCADicyZw4YN+/zzz2HOb6uYcPP+/fshhzDAZsyYAYM/9DT4ySeffPbZZxpuMlgwxraoe/BqwKM33nhr2rRp+iLs3Lnz4YcfJqOLoABk7MUXX5w6dSq5AYbHc889t2bNGhiKZrMZcOell1667bbbtGICnv7tb3+DkQlcEqoL+AgkAjUGIDtq1Kg///nPZBoIlNmzZ3/77bd6GgWPw6tvv/32wJkf/gTcuffeeysrKwneUZh0Qc3/61//6tSpk55CAqJBMSHnhMoBQoEOm5KSouUZKhba98iRI5RvvoHKeeSRR5588kl9jwLGB5grYdHsazk5Of/+979Jyn6ZhIYGCF62bBnUQL9+/QB0oIfEx8fDu8aOHavdCRPSq6++evDgQavVCn0G0sRWuVxoxzFjxgR27N+MCP9NCX2ijkhTPPxTsOt9yZSTnGw8f2q/QvEq7XNCA/6D4kqh+F5G3thUU+NwiryZi4qNgTqFX2EUApVUFQ7IiypLaNOGJBuMURyL2qamtlJVmChzjDXRzKiCy9bY0GhnBLRFkzeZ4cmaqgqX6LHERCXGJwDfsTfb6mvqYTpKSE2wRlidshiTPrqmYEtk2rjopKwL2l2h+sIVwvWf/nTfihUrBKOJpZmnnnoGxhXHec0rZPDDdV1d3csvv7h48eKEhKSFCxdin50gy70w6cEUqhlZyXK4TzFp0QiAt0OCcAHDAMab37AB/Q6wifINbBhdUFcwhmG6C7HAR8Di0KFDUPO9evUK6mSsFxiQMPL1NgVV50JN6WbR5ORkgA+9ogc5hBGi9xUmwEF2G2h4ffToUXgLXMCAgSwhZqQrJjC7wsJCKCkMeAAyslkBCEIC2iTRZqtB1dXW1hKFS1tehA6jf7X+fkgZ3qJtRiWzAjwOlUlUMK1QLpcL7tRqA+4BeIJcabUBr4MbfNtfvbUBhdLOIFB9odeAnXlHl69yTCYTCSfgZ6Im7wKSSH4iW17jsGi3UT5KBXUFfA1Swy5IXo0S8BH6xv8UBi6ShIjrTA7nQ9ent7/Pmy9jqepmOTG92yBVdKGmR27HKMoFqG+q1Fzw6+Itf5mTWC7GDO0Ref+VPQdOs0QniAqoVog0Sir2T6YNkqfm7Pb/OG3u6vKKsi9+SbJTcTOGxl6RQ6nigf/8zG85F90psecbt6qcoa66Jvelf8c1UBl3XZE1YwIlyvsWb274dktcfGKfD++NyUxtrmuI7TrW1Xg8IunKC0UfSmd/BciA6fHkiWOCABjJDRkyZNKkSTAMYmPjJclTXl5+7NixVatWnDp1ChSEN9544+6779Ez3MDVlqA2Gr9P7Ve//ASCWtCbQ5SI1p0R1O79+tf5fdOql7ThkRAUgrVf/SxNfi8KtJ1rsBU0837p+6UTtJ71rawvlx5ng5Yo8EVUa8OKX7KB9+jbK+iffm0aNJ9BV/eCtpTfl78X7hPC25Alx6JTyFojiUACRCYmLjkqJp6i9YZAshMp9bwp0kSx3ViD1RLTZDLHpXYRIsw0w/lSw70KqV1xVYesklxPC0wyxXbl+Ji41CaTEV7FiGwWZY7noyKjowDd62glVuW7M1yMJZ7mBQYZgpQMKSKZi4CpmOUZReBpDpgBi1YMOnaAF9W6P5GmAvUeWPGbb76+Yf1aYC47t+/YtfMXwRBpNHKiLHlAxXc4YM4ZMGDQM888c/XVV+MH/Zs/6Ipv0A4ROHICO1BgPgNTDlo0MqiCUpjAm9samVQA9gXacf1wJ3Aw6D0SqdaL9IGopJnh9JkPOnq1MGAdqeegFRtYXr3t2e+C1sUPCQoxgTn0a19tVUSrw6BTjl/mg0JM0AYNbN/fEQCFju/j7XCMhB378JEzyHqqep2BfC6wcJtHRsEzFBn+D0RHZjyyy8hY8dM+Bxl4BtEgWuFojjHyqlFSOVEF1JGNNCMxZp4HHAGypNAsD63GcwaGYt0ourRsFBjZLbNYD/LQLLL+8JyAPH2YjkzyQVtLP8DS09Pnzp3366+/rl+//siR3HPnylwuG97mSSclJ/fqlQOqNSjhOIQC5XWyo4M4yxL1B0d1Ufz836iAEaW2sX2cau24SAUMpKCiNxL5Dad2qyKQten7PbEEaff7ZSlwGGuJ61d5AiftQAYRmJlAQNFqlW7tPRw4MvX51H/qbwikSIE4Ekjf/HDHj2yG4D5tZZLSaZH6XPlVuFZ2/czhl5N2p6hLSkKtuOMdctgXFnv8QNcmex4Z9A+uF+9uDBQ9BTCClVW0Lq7wFOmveEWeYskoxc7CMGJlN8uieNssB/q3TLkEYFYsaNeKJFHYDxXRLRQCnWMUmRZp1QDvR3ZcQcHRnEkrSzzLGjiDjHaB0Jw3nPwFiF8joQ5EqYMGDR48eKDkkZ1OtyiKkiKCXi0InMFgCkAZGq9MB26z8Pqz+c1yQaejwEne76It6h5UNANnUGIf9P52ebsvGy2dxG+YBWZSP3ICSYffU0FHS9CxF/SNfhgRsgj+9qCgSekL4pfJtrLkN4sEfV1oMqLqPLm0jhE4sflhU2CaQV99iUso9MGhBfHiFuCAjGKBqdj5ULehHLt4oBuRU5CCdsFLFOtBVjEF+TAwLHFnwcwceVsAngGEACSxKiAJ8ioBtQmdKwD1zbMci/x5ZA6tE0OfRwHoMBiRRSRBgZuBfCkSoBfcDKohmu19Yw1hpdpRGAocGAzZ7wXUjucieC7oPbqmDfWaoF2trR7Z1sCggg2SdqUtm0WISvD7M/RQ8RtmHXm8LeUoaPHbzUCIIoSurjbaMcg9IYrQwQwEliWEXaYtehiYfkdK93vRuYiEUlvIRgYojEdG0cyxOwJLt/LrY7x7cGF6VGgc/IpFOKVKHLLEcGSfPOInNDI64wdY0LsMHEAL2WaJgtZTvELxNA58AmyGBy6EPOXQerxvlZTADYPgiazSszyCGlTXsoI9RX0H6iihdA0/acVsoYBoYwKxYnjj9Wl7UPVcV/U5oYVOtu1a9Vej/NhKR/Ssjrz6N/fC/2H3bevxEHSj4xn4zdXekUKFoEKhddgQr+g4PelIzYROuePPXiISOqo8rR26BGM+wmg0CB5FamBEEsQQRZxnVAZxH9qlouOTJAofdxFtsdCqHWAIeeGrxF1LQUesw5Vox76FyEsVQ5MCz3OsUaRFhoAXDSRIlQWe5wxAbgCNWBr7+4Jmx1ESObGLgTfRWPtTRBU5Xrdkm/ntQw7oFg6zQmvV8ttGSLAN9612h4VOqr0OdGG7+YM07P9gnvzvTq0tJdVbZ/833tRWuS6Ufv5OOcjFktBWZ0VTvxTaA3wkb+dCCfkFKuigKeBDMoM0IUYExDhffI538xQfYW+228rKty96h+MNOJCNimLPA4hwPApRz6pWIYozmYh9hMLOigzPCKBOMSigPAuYxoEmxgNC4SjgmDEB+NAC0CURIRgK2055UIxoWvmNDdzWiqzP87jN3YxUhzpicHRot4u39TotFgxJvN0F9dBd38/aErBOpGhRdXS1JGsRIYIu+rZlQva7ITSpCUiNpig16Bs7jgVUMNUm8Cd9Z2jLdB3UEB5Yt9q1ziIu6z3aSeiSdoug3e/X3L8vu3JoCb3PiyHFBU0KMKK+wbX/jUWxNkVGzvgyIyPuQ1aygH7wHqqzh6OMovt0Zd0b65pZO+vdeciptITPkVRUWY7slBr3t9sBaWgBK1AKPieQA9ULewapskRxNMPxgiqwgqKyaLsFQ3OcUaZFkiVkXQLcgzGCjilQA7d6tiut+wGF47e32juOl7QofLBMq8Vdur1VpLbf6LVSB3Zcv2/8YFEHPV43/KCDnwpmgg1dfG3ByA+FfeGsKM2srgW0116kfwuti31BBdMcO15pviJ7b/cFr2i1z+uCOEVA0bzpaOtHoe07gYv0fp9+sfrbNmn5WZFZKqS0NhX5d5uO2/UufWlnlynq+gyLQ0RCPbgj7XL3RqOMzhVE/s00UCAKIwvNSqpHNaAQ87SkpkkemjZTMuWN3UcbkcGYYhlZsLh5g8mIVr8YjkFcSGU4dOAkLxiA8qjIPOQBEsTwQKMQuimUwKIQwooqks4CQIeP1FNESVXwDsnfaBzRmA7+piUwK0YiMs4VrIW1cmmhOtDqfsvAmom6LaAJzBtJxpc9xrul3LctSLM6BV3iCcxn4KhQfZ41flsftZKieLVefZYJXILxYxCtkiWbAwlxUUjrd5Q1+H71FpBsrQysmXY5lD7BYBUbeLxqcHYWdGVASzOglYM0YgCXDNX0+p8C25T6f1FCRFalaDIAKLw5lFKjIqJynrnZ2OzBHY3ULNo4CigiskbV4az4bpupwSXER8b/YaJiYoEdsRKF7dRoeOPdYIwQEwFURmUl4iwPmCRTqolnkDKHHagZmqfxEjvHeE08cI9bVBmPhFe18GgRZSIoo/KFcZ9Ahx3cjagW5yYcNlT1Rk1v5VjYwdlG6y4qDlUFn5GRkYIg+I0fPTUIlqw3einVMgGSZmmVH7LsiKOetblc0tZPekypr68nWYV2sVgsMTExcBFINwKLoLb2G/aOExIWynsMd4c0Jr1R34f+/vXZERNM4FiFb2w2W2VlZW1tLdnSERcXl56eToIH6FhGOyuVejBS29iVEoxMaQcikRmu/SJo1eXEwvM82cUetP/8riWErzNFZh+VxjGIVdrlcNqskWKXdFVWsD5A4V3UaCkd+IjbVlzGu7p71MheqbYhqR451mi2SCoCJ56wTXQGBeWWJINcZzaYCf1EsxvLCJxBoUR0dB6No97wnInlFYGnGGQFAt7DKLKoitjXES/tU2j/mCyLtNLqXKeOoQO6fd++/R9//LHJZCB9iCSCksdCgvgmJyd37dr98ssvhwv90OqI/YJc/Prrr4888pDb7b7//gdmzpzZUrdtdHeNyR84cOCTTz5BhzUiJyuOpQBoaQqpv+gho4E1R5hSU9Ihe/36DcjKzFCpIHYWv/z4TeAqOrfLtWPHjq1bt8LrqqurYYiSPVAEfXr1yunfv//gwQN79OhhMpkC5/+5c+fu3LlTj6qKgs+QoSlyJoVuhCAC5XG5R48ePeP++4LW21dffbN16yajER98Cqo68g9DBxbyvOHZZ5/t1q1bxzUvcgOUBeYwyOFPP/20d+/e8+dR4AHIIXwZFx+TnpY5fvzVN910U/fu3fWA5Rd0lbzx0KFD0FtQc2DXD3SEtyjefPPN5OQfWudtSJKCmnzllVcA0H2BBxH9cblt48eP/8Pdf9SHPWkr86QnvPzyy5s2bUhISJg//+tOuj2x/w/gDpG2uQ82NxCHQwmrXqLT0W3YzZ17DvGuxVO01ukBEI6sez/PI1KUoEiq6FH6jp4aYY3FP3k3umMHaVqSbfXHFjhEhWXx3ksGHQsAl4yEAy+oKo/7gUirLNyjioBsMkt7UKRkdMQDcmpE/5dVWaKReyL2Ab0wWoq6gt3uPHv2bHNzY1V1BYPN2GazOSYmzmg0Qq9tamqorav2eDwWc2RSUgr00cceewwGZEdMnr57UH9eunRpQUEBw1LLli27//77/cZwoLqk+QoCLsCDdTW1FbVlrCIorNssWKxRccBG3R6puanB6XbIomIyWuIS4idcNf7xvzzZuXNW0Ckx0F5LPmFMAnwcPnzYbreTzYrQvwF64NUVFRW5uQcPHtq3aLHAscIzz/z18ccf9/WKFpgDrnT8+PGaulqn3UFhgCGRj8gNLEVMcsjdFEZjc5Pd5XFbIiNmUMHRp7a2+tSpszZbU119FVF74TMpMTU5ORXgmwpFEoO1saLk5+fPnj1748aNZJ89YOiwYcOMRqGurq6wKP9XLN9++8199/3p0Ucf1WLv691EtcJCBgoLCyEdqBlygivZ3w/oozWcVj8kn+fOnTt58mRNTQ0hqQaDKTbOOnDAYPxrh5Ys4Y0bNqyrqa0qKyuDUvzpT38Kqlb/rqVt7oONDgyFN1Ogfeww2BWDjBz+WJXMFcShGdtuKIWn0JoVeZbnSLwkFYML8QlSyLZVtHmM4wy0hGcRmsVGZoYWKAHgBy2uS5R3MsGKFYtMyyh4HkCaN7Y0p/IoOq+MjuxDa/kXuOxFpp1x48Zs2bIFZieAlZ07t7OcfOONN77++pukUZub7dB3f/jhh9WrV1dVVcG8B5PnN998ow9kGfIVaPCAKrN582aDkYcJ88yZM8AyyB6xth9pYfUjRoxYt24dDNonHn9k8+bdtOy59rob3vjb3z0ScsK2N9vyC4vWr123es3y+oaqf3//z+07d82bN3fgwIFBE/dTfAA1YGZetGiRJElA8W677TaAV7IHHeZqt9tZUVEFI/Nf//oXCVIDo06L8qUv/jPPPAOEbt++fQ8++CDcAwrC27PfvfLKKwFl9MQBugUQq/vuuw/gPsQZnk8//fSjjz7c0GC79957jh3PhT5z45Spb731BhCxwGM52qWfmzZtguwB3wE8nTRp0sMPPzx48GCMjOip8vKKdevWfPbZZyUlJW+//TYUds6cOUAxgpp+KHyk/fr16wGD5s2b9/7775KQIBs3rv/xxx/vvPPOQEQARfs///lPc3Pz999/P/udt1JTOv/jHx/l5PTRKVCh3Caw2we7YcMmqDdeQMMQ+uH06dMJzWxtk/59Y1DbMKx6rX80jqOOzc8coANDo3VwpMQihsxS+IxTZN0RoJsBnQH04FgOpmts68E3oCojWyRQJFSWZzma4wUOKWQKMVmAAi6wCoPi7KFTrBC4KCiGmYLex8HbRQloDtKPFAbFLBNRkAHsXKRiz0DaF1jvAlqCTPjp6amS7AFYg14OQzE6Oho+09JSRo8e+fnnnz7zzFM0IxtN3N7dewCDKKp9+5/vBgagp7i4WODRsZnQcZevXIGNsm0ePO9nWyHmibT0TorqgXoD3hQTF52QEJeRnnFZdq/JkyfO+fijjz/5LDIi1miKLC4589xzzwKL0Zaf/NahfHmTa2rqZsyYsWDB99AcXbt2nT9/Pgy8MWPGJCUlkWiKoPtkZWXdcsstH330EWQAn/ypBu0n5Dypyy7rYbVGSwrQEyUGS0pScnJiEnzC/1OTUwCyc2Dk9elDQkeGKD4wlLS0pNTUdKCikqh06ZoObaHFAAu9ONVyLSsbNm0EIKuqqIQ6fOihP3/33XcjR44kxBMv5FGpqclQCYsXLx4wYAB8tXHT2ocffhDAwmdE86qQ+haBpKxWK5QCDQdJVWRRUj3vv/9+YeE5xfd+PSJA7wI4A+ATeGP37p2vuOKKqKhIhmnpHiH6DyQAHQbwkaZR9EiA9dzcI8BGsTkyeBCC36m0RwIZYnRGjcHLPqZBNFOyquG1hcrIGVr1oPjitOJbQML+w/hndAFQgvZ9SXCPQUBIRLFIW2ZpiuPQ36zKKTh+MHJfxgBEI19nBtpaRNvAXGjo0jwmUxQjKrIiUkQJROaQ3zIDqN5jCbxsiwrYv/fII48MGzoSdBzeZNi0cW1l5fnWZ9EFT5PCHXH5iiUMLU+bdrfJGAnAvP2XrShqjze6sNTxRWiyDOSzebP6PR7QuR944AG302UxWY4ePfrzzz+T7/VHlWnGafhTkpTnn39+27ZtHM+kpaV9/fXXJH6VfiFMm04zMzPhHmLaD5FbIEcAaizN6TU7v5qEi9TUVKfTSc5Hba/IMjntU5HbvbelirSXAuK/9NJLjY2NKj7p7OWXX8bGGv89sSAAsqB7pqdnAj/65ZdfZs2a7YsnRwXaZcgrSMyw/gN6p2WksTRTVJgP1AlXV0uR9egA5SV9TDsWqd0JkiwRHjlyDIjnsGFDxo29RnQpDnv9ypUriQ+Efpnyd018qFAYTJZ18VDnkFLESBziKfg3vMpC6ewIKsWhXVw8Q3ZOINjAihLGJGzBxp6DyHdZZgUDQ6FN6sRXECgM0BlFBF3Lg/QyeK8kArmhJEYlHo80K0s0Pr8R54xFlzAj4+3wxGdHoS8wuqo2PjVrS1v7QoF1S4oINVDf0FRf39guzJHU8vML9+ze16lz1yeemIkiorISaHAwm/ney17I2lnLeZi+ysf/Ypk4cWJUjFVCwQWUw4cPBy4S+zAILSGBtrVq9VJgATAhv/rqq0BJ9FzJz6IJYzI5OdnlcgEAhXBuRPG+Ve9isoa8ekQjKV911VWgoAEHaa83MlrTyHKoNvVbWdcyD3ykqCAfMp+ZlQ5Qq6pBgmloDwLCPvXUX1QFUZUFC7775ZctgSubfi8C9OnVK+eRR+Epxmw2rlr108IfftQX3E9DbMXLWv/ZdrlQcGubrem66yfeeedd+LwddsuWLbW1tf9XuA9NNC+CNmj/JyOghVQDOkAFbZtgMPnBtgAEPsBheGAsipNSnDLNU6xqRIZHGrsZokCoEnwAaLCUgaNUzsgIDMuKiuqUGFGFfuYBfkPJspNiXMjvEAAIfpDdsuqQVcmlqi4EMqLMuTyUk0Zn6aBpRaRCTsshRN8/9BeqTyhfZ7JGmmja+wNeFGuHLaITPigFgKamunrslePi4+MnT56sIMKHjpEBmOhIF2yd15ZjGFS8y5fs3CUC9B7UE2gSAAitdwYtbGNjw7x5cyGDwFZGjhxz7bXXtjUba10cuBXQh+zs7BAZxtO6RPBRf4wMpRvtcDFq1ChQ5W6//fYOFBjP7XQ7qnQgWYOLI0eOrF2/RjBwouS++ZZbQLP2RYxtAVa1NVBef/212dl9AWGdTve8ed8Qpunnwuqnw3pE+Q93/eGaaya53ei4lfc//KCkpEzfcwLVXn2PCl14mKUbGpqAxiYkpIwaOXb48OHpmRk0wxUUFABB88OyC+hFl6S0aXVGJheVJpvG8dSnGGOsPFNhqzuKPEFwPHl0sIUiAe4wghoZyQ+671pzmd3UNUmIsgpqgWSPUEUPqXR0CAGL2IrqbALYATBK6pIqPTLRUOsw9U6WnW5GlQdNGeOJyzTGRQLYQc3GZyQPePRmY02DZXBn0SZSbnfP8YMVzmKJtAJzQusgHgZRLJk4BuhB4QJ2QmlzZtC1TEi6rr4Rbz9Vo6zWmJio9lNkGdHjWr16tSnCdO316DDPq68e/+lnc5x2FLQ899CRywcP1NS3DroIaP6++oxRuv6nYNuD2WwOBiVe/6bNmzefPn0aH/0q3HbbLXpiEtTUCp9TsbTby1lWW3FvBRkkZSB90PqxsbEdGC1068fZ0E2p5VMb24DvDY11BoPBarUC6GM9BS3/By0dqcCICOuECRNOnDwkGAx79+4+ciS3X78B+pwGriGSmQiIVW5ubnVlzbnCorff/jsJkh2iTTusJSm7du06e+bkhKsnd+vWDf6+6qqx8+fnw8WKFT/dfPPNWlVfaGSrS1DaRB+82oUjOPsieHGcUHl0azVvPr0/11Zaa0iI6j16gCEy0l7XnLd5tygpWcP7p9wwDGr57I7cbd8sMZr5IdeNM8fHOOy2o6u2OWzO9JxOvccMVxWusqxWpSMtU8YprNpgl+kqVVQZY0YX5e4uDOP4dcWWhpLqqMToblcNdyjAkAxyg0uhzEyUoN6R4ZBZxeGQ3W6Xx6mymjtp67xfiOhHsn4ipXAb//prLsCr6JZGjBwJc6nXDTOEyMrBg7mHDh3qndN70ID+8MVll102eOCgnzdvpWXHyhU/DR40gG45p6X9uT30T/X1tTabDQG6KPbs2VNvyfIljgkTzQL6gNbA8UxSUsLAgQP93IIoHeXxG0VqQBS0QMGWwZZDNbXKrKmpue2223r37v3JJ590ZMncj5iEBiy/1GBC2rlzJ8vwsqh0vqxr167diUWGpoM3merzNR058orPP7dAmzQ3N2/fvrtv3/5tZdKbH3zyYvfuXWfOnPniiy8aDfzylT+BaomPq22VuF8RAus8mLAwdcFouuaaa8jNEyde9/3330Pp9uzZc+rUKeKg5OeU9DuVUDstCP1Fe9i9NhEorhkUofKf89L2VMQM6WK8diyAVFVled38fRkiF9c5Gy/SK/kb91l+OmNIieZvvk4QzJXlNee+3JFc5jLMjFGu5qX6ZpVP7375FGIuAJ2EZAING4YqPPhNwbdbUvKao8b3d410dOo7PTouGZ17rhCDXEsHPbH5A3wwLjFOKppFpuMmFS0pv8B02vT4zTff7N65Axq+f98Bf3nqad8NcqitOgzMwCtAaZ84aRJv4hkMhdffcOvPm3fQtPjz5vWPP/44CfneTjr6dqAUfT/WujN8uX379saGBlCBARnHjRtHUeSILr13MlIYHQ7HyZMnGeS2KHfq1Ck1NVUPMXo6EGg5Cg09ZEkUGX9Uf2MTPAjoU1JSkpmZqepC87UtwTdJhHi1/s9z586VlJxDQfhFsVuX7sAEffWghn48KyvLao1obKqjGeX48aNUa1xrXZl4fxymjJDB6dP/sG3b1tWrVvEG7t133x02bFhaWlqrlgrYtddu5zx3rmj7ji3p6ZmjR48mNTZo0KDefbL37ztQV1cHGn3Pnk8ShP+9Qw/VDk3AsTNQv2GJcyDDCiojGHgDa40Qoi1Wg5FlgOYyRkuEKTLCbDQbjILAs0aW46Is5mijxSgYoF+yAm8y89Fmc6RVIMeiotO4EJwAYMgcdgVCWhwKkEijTV4cGxUVGWExUiraAoZO2gRuBFoWLfkGBszmIk0Z8Io7rYUZ8rWu0vGVKb/pnXzv8XhASXnllVfeeuutyCjr9Hvu+fa7f2empvtGZijIqK9v3PTzhpiYmAnjr8UnfCK7+JjRo9IzMuD6XGEx4AVZKwydjn7y9NeMKO8GumPHjn3xxRcAKEaz6YUXXkhPT6d0NhdfOoi6VsIMUVfDoA0t6IwKLcBAB3WEEFjgJYl42w1ZU5flln0wR44csdvtSN3TBZwO1eO8m8WYjg8wraJAxcOuSUg6deqi7S8L3cnhnqioqMTEREVB783Pz3e5XO3UBq1g9gF1yDz//Itp6Z0YmQbsmz17trZ4GhTKO2Ly27p5S2lxyYjhIwETyYqK0ShMGD+JwgdSAi1yOJyUb4P071249m9Bx2ohQw+NgvIIEkuzCDRwGFXKgGw4PK5QRWVp5IouYa6Ezs8BTOEodJqgKqtkN5aMfBbdkigjos5gOkx82LwrOajDSGjNnpJEEpMMdUO8OI9Ww9SW9WYGn7eJzx+HASVjuNFoywVoXuQRnud37Njx17/+VRTd9fX15eWVhYX5MNVcfvnlf/rTnydMuMpiifRVBtl+yWp90m+QbN++pSAvf/jwob1691BwWEhZZZNTU0aNHPbv70+zDLti5dIbb7yBDtghHSJ7QC0AEEFvwtjthuuqqpqff9742WefQFZBU3jqqaeuvfZaLYetU0D13tRkszua0WZaRiaHz4R4XbAu0GYmcVA3hVE4VRVfe/XFD95/V0WuFdB8aA2+rKyM3KYPd91ed8OcW6X1fLbdRqTweVva8lxMXDTpkzRDh1aV4RXIThQVgW5meVC+gOqG8Iqk8Y5koqTCfz169HjyyScA+llVXrzkB6CfN954o+YXFhituS1k99qzPZ4Vq5bDTH/NpKsRlKtkg6pyzdXjP/t0TlOz/eTJM/v37x095kqy4KN2+DCFS1M6gD5QRB6dIArgwvAMPjxUQRFRaYbn0L5R4D8k0DNgEvJA41QOQYOMD1imkMHWQ7oRwBUnKV5Dsc6giOdqiiywKWhtXaEY1UChE8DcmncDjWJr4G0baPEexbFXFQl7AXQojHEbJfPORZDtgoKC4uJSq9VKFjgjIiJEUQQG9NJLL3z2WerYsRPuvfce0G586lJLl/azkixfuUqSPDfc7Ds5D/towmC68cablyxZAt/s3bP/7NmCbt264S3moXoPGXvwCPBJ4FPXXjsJRgV0ysam+rraJkDJCROumTXrttGjx5DzoKlgdhxSz+g8cNFLD3ne0JYJ5jeQeWyR9y4qYY4DWiJHU4ymatG+PZmBFiV9VjvSWFQQbFW1UU3OXyTFQHuY0cJsR4wjCsdBG5lREWAqU6SOzF56y90f/vCHX375ZcWKVfDSWbNmDR06NCUlKTARPxUsaMGBzB4+fLhHz56jR4/Es453j3HPy7KHDrti3drVMiWtXLl8zJgxeJPT/zTO3EWX9tEHT70sWbhES1cyGvKEGyvocFGmZa8wihLGExChFB5tQwWSI7rRoeUoMCsgCzqRWUFnVeP988j1E3n7YNdp36Z5CZ3MjK2Y6JQdGW+mUAjooJHPeUc9Dj8PXV9bHP0NI0dTbWDOueH6G5999gUDqJUGtPXU4XBUV1dv2LBhwYIFublHDh06tGrVT5988plmr9WLNqUXFRXt2rE7ISEpM7NTWUmp6PaAtor0SZYDgADNqLikCFQz4M+PP/44TqdNvQBPrS0xd1iGFwQjcE9FcaHNFo5GAElQpkpLz2vDO7B02ifAltFg9og2yCpoFmrAgVZBLR1BV8QCuxAKn8KJFGV49bU3x44dJ8veMzwBjL7//vu//OUvehjS6tzP8BSajoVALu170nAEj8iZfx1bk1bw+XweGvvxczzTlm+3lh99u5N9p8B99u/fX1NTU1hY+Pbb78yZ875fn/Rz4wjMPCkXdIy6uoaxY69qbGyuq2vyEmSWMvDCgAED1m9YAwX8ZduWivOVSSmJvv7zOyY/7aOPSuIbMuT0dAGgx0AZcOgVCSgi8B+GVSTF2y0YTqAw1nA0jsuFAmegXel4xwTLS4xISRIyEmAao6ATJlUG71ZVCQMCusTDfyoDTAumazeHNiui+IdI82I47ABNOIUqyyLacnqh7jNYAhcjQB/p2rWztg4SGxubkZEBWDN58uQHH3y4tCy/oKDoueeeW7hwcVRUpLbvifLZjAhHA7RqaKwCNfXBh2bgg+e9sySF04TJmcGR8NevX/vAAw/4bTr1r3ZfQDIK+xOPHTv2gw8+wsYUtGnz4MF97733wf5fd//668F169bNmzcP8h8CKaA41ihzYzPKZHl5WaAiEDgkqNb4FboykdrSYqWGDxR/DooMYwaKqTlMBwJQhxJvIyqA1lgkHeCtULdIYUHWt3oVsWVKO3e3bWGcTndTUxNMo/BohCUaz6ZtPuRbgfHGYCFfdu3a9amn/vLccy8YTdzSpQvHjRszZcoUqjU1C7GORu5pbGzcunWrxSBs3Lh+2y9bWLzTHzvywyxMg+YNr4Xpv7S0ZOPPG4BwoUWa37Xe1QH0UXCNc5jG4sNriLsz6m2sgcUmZfga4EFm0UHreJ8EjmqIwp4C0rAyCkdAMRLan0ojRUyRZFMkVG0dXCGVDMfo8PqDsVDRkkfBNa7KkVYjpzRTskFVZGRbQOofiufDYvSQJRe6T2ln40xQ8dPXtE5MuoLGC+Cid+/sxx577JlnHxcEw4kTx7Zs+Rkr9kGIBvT7NWtWqQo96bqbktMTvciIzFWkNyvNzfbVa35yOqQTJ07s338A2LUexYJm0gttsswLaLsATLQsy8XERF911YScnH533HHr6dNnt23bOnv27Pfee49qO3ZHApK4oqICbIGuBPqjHb+r1wX0PnIdXlUh/J/F22IoHBASlZdBu/YQpnfq1Al4HxUMRzq+cOOXST+bLvkyMTHRao2urq6EMubn53tnpfbTZ5qbG6trynHEXleXLl2gZkLoX751UsqvnqdNu3vr1h2r1yzjOPbtt98eMmQIOQNef6RiUNGwePfu3Xl5J1MzMyZMmEC1Vl3xbSjQBwhcr1i1/K677kKmT1Vh2nN/vZQlBPqQXoXARuEYsqoEWpYA+hCHo0epKCIzMiVyAm4JWVHdKuIjHgXFB8NBS0GPAh6O40zhAa44ZdAieFv1sb3LftVC86hkWwY+8qumsop1ItLuqXQ2FdVVFnyOHkPzGaJRND5NTARFRJU8djrjsv9/vM71bewLLap9w44ePTo5KbWiskwSUcgejD6tHiTaX27uQegcaWkZ77z3LvAjPxUDG0TZ0tLiXbv2uN3i8uXLR40aEcJzGmte3pwgvwRUnQxZPCY1mZycOHPmE48++jCQC2DsM2fOBLIWlCnAvzBnDh48eN++gxxDw8gEGOrVK4dqWxGgLgSAvKHmWryTVWKYh38A8xYvXowOZ2O0sviv8XdENK6qd8vyW8+G4mdmZgL6wN2gATlsdmIOC/0OyCqw2qaGZqTe0lxOTp/Qy2S+/FNa7DciUEDQv3Jzf62uqSgsROtfH374IQERfZ6DWp3JTzB1Aau9/bY7nnrmaZxtmji1E/Imq9K2rdunT/8j0OdDvx44duRo3/79Lvgcu0tM2o2simqB8Qp2WWZkBm0HBSojMozACDzxdAW9DJkcQVlSKA8lKehsCHzOhUfC+9Nl0oVY0S3SzJ6PVzu3n9ZiwZAVaLJ2zspiF9FAG1hnQUXls9/X0R60mkb2fyHVC22zgHQEqyXh4atkEtqnYwFT9KJBhvan74LV7NCUt2fIACUg5RWoU1ZVVeFnJXLGnl6DQI62DQ1Tp07Fu5kZbMIkkV+0+NDU9ddP2blzL3y5ffsvkBQMTm3xO6DmSaZI0Rgtz0TbJ37AoI5lZqUXnyutq2vYu3dvBl7U9yuU6g2TqgJd+uc//yWKbsjk9u07s7N7U22YcrVCwevcbjdgR+g1ILKGQFO87ktWG2lQxsAsXRDxoVrzHQobXOz2ZsgX2ZdPUoPuNGLEiL17d0NuCwoKTp06BYDb7ougLWA+8Hg8vCBYLP9fe9ceXlV15c/jnvvK6+ZFSAgxIQ/COwaIRNAoFQigY+mMOpVqUdsZa535qiLjZ9uxnfZTPsbq2DrjzOcTO9WiHTuIoFJRREAEqiDhIY+QhLxzk9zc17n3PGftve85OffkJmA/5ov47d8fenI5j33O3nvttdZe67c82N2rj6GQEis7Fd2yXlEx5b77Hli3bi0IW5C5y5cvmzKliujUxD00cqU0v397e/tHH32Um5t73dIlxpKcoBhPFKnT2Pnz50+dOvXY0c9CsdBb27bOrJnNfJlv+BUEN/Y/Yd8D4+JxnT6ewyVGnbi3YWkTQMHhGGQR4a0PHpRuVUUFthwyMcWRy0bDP6o6XswxUbOignSSKyNCVchRGWTLQzocV0fc06KuqSJfGfNkOp0qoj1VC2Lc9JgwQ/ZMi3umS+5ZMWdljIeDqoh7JuvNS89g2BTVii/ktW3RNLaIMtsxan8i41FLS0vDC7tdaoPRvmPHDlDaV668gcXRAFoiEIZkeJJH6IsXLy4sLMBb0ef+9N7bFzB0NCw+yIsmioIbSapcTk7O/HkLFbBvNWn//v0px7f5Y319/YL6eTjLXHv99dcxocSo8W/kqhdeeOGaa6559tlnx/yqmDOUEUjBZatNZDsPtL89GMQN9KWmje2Ge/fuBfPk0UcftUhkhBtuuCE7Oxu+eDQa3fbO24ZSNtaD4Du88842pGtLUl3dgpkzZ5qELaONnJEVJjDQj2AQNTY2KqoI69Ojj/0SdExYsEkjR1QuSALhYwFxSbLqLMB0n1iBg7G3bNkSMCZ4h/Pdd98NB4KXtOhhzsvrbNDxMzjwD0kfGRH9KDohRUY8J5qMmC5ABMkwQFCqqBxHlUz1hM6pKJIqS9hpzKIr0Z9a3W2N/LIwr5E4VMT3jO6Fq4PFgpH25z5wxySPLyfnjkW6W1VknMiKo30URPqDWsd5HL2oSAZWuhKdqlpyx7Wx7XbGupyihU7HqVJEnTaFUcL2BEnR19cPdhO0kKgMxCtpuIqQJxgm1fHjx2fNmgUGPwmvBUXNeCYJ/AWtSisuLl648KrXX9+kM/JbW7bdcvNtTqedmdwcUmRe6Sh5AhmduC9U64sAGhrgbq9C1xw6dAimnKlO2pydZM7c84N/PLD/z6IoHj16BGTKj370I8bCLY+HuEK8NkSd2blz55Ejh0FHs9pijN3hgo7BLtB1lznH9OSiEeSqjo6Ou+++Oz3Ns+WtbWbMkW3vGb8szlw1+DWs/WUewKduajpWU1Nr/kIkAsiOldcv/+/fvgLqzxt/+J/V374VEQzoBhe/8XktYTj6G2+88cUXx9GeoCDcedf3R9Kq2t4atRBUbn2YI4GcaXIk/PSnjxw69Hlvb/fpU81PPLmBsNOk3GS0WOX6tm2I/2DFir8iO8hMslOJLDnw0BWNy6HjwtGh5pNf7Nr90fLly62h7V9KnfwqYIwcd43wFjIkrBNVFmVYh+5EVBo8o8s4OIdXVZmkO2DiJB0EDR5+qH4O9gyDgJDJpgTMJAeaTzwjxoJurzq3Pj5/bnTeFeF5CyJ1teLcebGaenFO7cDU3FZPXBC5tKmFA9Py+6dMj9XWhebOEy+fPzSnNlgzV5y3IFo7N1A5KxyOQofyiIVVMd7FrGR6ntREJpGQjZdrTifqPGIA4czOJlGLaE5u3rwZ7aFoLOgaDQ0Npq1h3AcNly1bNsuy3Ni4wvTmEljmTKJ8zQ03rBQE3uVyfvrZwaamJsvwsudMGuVudMOQGd5kMYULrJYkbwNsjVOnTpk3IdfaltlFixbdeef3QFeCf/33/3jqj3/cbJmKKmJ/4xyYAUvFWzCRtrZ2b5qbT1hRo1YQt5pFrIVm1DzGBwwoAoOBPpt729ovODoZN5tJcAmknN5w0NXVxTt00MNHbtj/w70PlJWVw5CE+b9+/aNWnjBze8EUMSdPnv71r/8N/hTF+E033QKa6cgiH7YD3BLG/Ly2nVP4vays7P777yfH0L8xUbL1mnlvziAjOXas6eDB/SWTJ117bUNK0UMEJRxPmzFj/vwrVLxzvPnNt8y++MssgHHH6LoP3twiZGwOHLSCRqEASgmSL7Cwo5rqeozV3TjOFZ2rMLpLRWYATFS0t87gUENUIFQxWaIZRZLjUnrOnJlXfnO4J8i3wirDsZ2/OUaoFBlVikTmLPu7nLwinO/KkhOIn19npQNvPq4pMqYsExhSyFnHW5Dnk/5sopoVikrjETEIimEnNTbMwWc6Pl5++cXnnv9PGOigtd1xxx1VVRVo3ODhRKjqANho31NQUACSxbakWycPiS1cuHAhst6PNwUCge3bt9XW1piXWAUQ/mIOUwBBC7HtopulJghgrNfW1m7fvj0SCb3yyitz5swxiayYVNbN2rVrQZf5/e9fESP6Qw+tg+M1a9a4XIKRhEUIz9HrwQzv7GxHAYQ8Y3sX621BacAyy2HKGiPgWDN8ruh0aFR3d68U17jklDrzPiinB22sIiHo0PCOD68Nm//J/uaenp7hgZrszS0rKwWL7Ic//AGYVKBQ/PjHP37kkZ9jsvrhk8k9T58+fe+993Z1d6iKftVVV//kJ/+cUnewTm9iRplyx2a3mne+/fbbd+z4Ezzd4/EweEfF2rPGJTiGH1Gp8dB9/X7/9devmTx58ui7eyqOwADrcuV7778Lw2DPrg9h4JmXMMlL18UWFP8vGKOSMsl8wOoiomxGm+KapGiwcqJoG4ZX0Oa3pkqyHkcxOwpiecGBWyqKhMY8qoiCUoWLVA0mElaK4ARZibvUCA5+TjhTMJkHg0N+OBmnaPC8U0YEl7gGIS5lgYUBKuqAQxRVnILGw3MVxCatop7EO0KaIXzOE9+qaWCnDA0Ntra2cpwThJvfH+jsTFAXxuNqd3f3iRNNYF3v3rMrHo+7XV6wGsBUsa38kiSBEPnd714F0wxkitebCXYNcYXawv9weAgTiUTh8mnTZjQ1nXAK7i1bti5ZsqyioiI9Pd3mfsZBKP0obZJzwgNbzrZ3dnZnZGTAmdZ0TXiR1atv++CDD+B406ZXi4qKbr311szMzJEFfHQjp2TDhg0+n++FF54LBgO/+OXDb7+z+Vur/ra+/oqCgkK324lDL5Wenq6nn/51LB5GC4mcpA6YdwNdD049fvxIKDREYiODweDAwICqDs83U2TAbAE7jhlBi2EiLiuSFAsNBXu6u1nBoSpMNKLA/aAx1tlFMlcPHz7s4N3WiqDWWf2Nb3zjqad+89BDD4EA3bjxt6DgQN/V19fDZ8FePBWE19tvb33mmf9qa2uBXxYvhvOfItuUNicgY8RShEHTjkZBTGBV5RiYrsXFJWlpaWYKm9kM8l8QedDIvr4+q/3LWCU4zsYYGgqdOXNmy5YtgtNbVlYZCUVBjJv5sclChNMUVZQjYEvmZuUOhQL+gb6XXnrh+9//e2gGvJrt/pcExqikbDg+8CgCqaMzHsTXo7MKKq2FShrjuEJGI2yZHCoJKoFgkkiVG55D2VxIWjl0lkf5h9htoaGUL4XlsSKZcKzgtD0+sdGgEbmkIlMNr50oyzQRcc6QLUgQQ1KkOdLf58GsyejqxKY+qe6OQ7HH7IVdu3atW7c2EongqgMwvJitWze///77hIUTJGQkGhKjcZ53+XyZixbWrFnzvcbGpSM7+Omnn37mmWfC4SDDqidPNa1YeZ3HnQGK9+rVqxm7pq0PDAzeddcdYCIFAigZEmdynFi1alVhYeFLL70EwsucmXv37n3wwQdBOPb1DSJ3Gct++OEHIKfS073r168nuexmS8D4//a3V2/c+CKYVI899tiLL75YXFwMI/jhhx+uqalJPNuyXQ3v+LOf/WzBggVgfB06dGjP7o8/3vtJfn5+Tk4evCx0B5iZfn9vf38/iLCMjKwJEyamMgTYxx9//LXXXgsM+WFawgyMRKW1a+8HyWtbvclVMCTgttBCEOUpk92ffPJXID1B5g4O9mOhom3c+Pwf/vAaSaeyClC4w9DQEF7nFCIsrPOfnLZ0aWNp6ZQNG9bv2LFj58739+/fV1FRVV5eDp/F7x/44ovjoNbB5ZNLJn1n9Zp77rmH+MtGs2LApL3rrrtgqMArwAkgVm688UbQp9atW/fd7343edIktuRKS0sfeODBBx64DwR0PC4zyR4fMojbz3XcdtttLWfPiGKE4/gnn/zXjS8/W3pZxfPPP5+dnT1SCG56/bUnnngiGgkNBgIq9kXD8Hv11U1ZWVn79u2zNvhSkUFj1fMyXM467y7wxgY1Z1Vr76nM9Hj1ktroga16NI7CBVVjx0FHzkunxEp46XPoyKfM66ys83EF1SHVEK0qq8VRiDOpnGXZ1xxe9onhoKC8RZUl/hzQcVQUb45sK6TghDqO/unYgU+KZixzC9Govzc9J4+4xjFdBzf2JgfpG9Ag5s2rI0oKUr6QG5G1EtrBxAMFobq6evr06ZWVlcS3x4xYW0BwNDY2kg1pbM1pMNoQ2eCI0UYAWg+IBsHJk+AmnE6JugBGv3UKgcYO9hQPH5ETzJvAd1XUGKmLwCSHwICtMW3a1O3b3+vo6MA63RCcBmqO9cxkh5e+bNmyhoZrd+/eBfPzyJGjHR2toLbAWo3qODocMHkaG1fMmDEDhBSIRevXMz8C9qAvhHc3Uy5JfDM6AUeQms5d8li4M7xCbk4maZjNuCgsnLSgvs4roPhvVDWFQTQ9DBtHvsbkmGbyCiC7yYb6SD8UPoEBG/m5557bvXv3m2++CdKns6u1+exJUKwFwQUfp67uyoaGq1at+msS4I4XwtSsAyymlK+rq7PqIzquhkaCCWwdbf4JSiho021tbTCKGEsMR6KpOgctWbDgytmzZwsCfCvUKYosZmZlk+35keM2Nzunrm6e0+XgWTSV0E6OluS2v1SEzvC3Hd1BZRYOZ2JisP3IljS36LtsUV9bVyhwxNXczp0c9H6rVuX10wdPtP7Ta6WKZ9IvVgnzyiVV/PBXr5a815NelFXw9O0xTenq7G3+l03VfiHnB9dKS6rEvv60gvk1S24d/rIWQ+nQOxs+vPuJ2QPuzKurhm66vKbxXl9BEcla0LSw//SeE3/+iPcUVtddKwdOH9m3c8rC75RPrSXRESyrnVfrsfUo/gIadsooKKTbGOIWb7HJapykYNtsbPN065pvG5QGd1/iDlZ3j9W4SHz94ZYwuHgRb1vnR7p+YUKC6IElHaY32Gg2149NehLnKxEWYC2CZQE6BaneB6IQxB9mSuRsnDsj/4sPOMt7JfYNyaOszhrj6ZotntPavMTNsDjA9U1YK2N38ocijx6uFDraZ4E/QWcBVQ7MSVlWwU4pKCiYMGGC0+kwN0lTbhvZpInNwZzSC5ayDdZrU9xcNwhTjPFje27iH1TMmJ7IayHLLN4YSrVJd6ETYLwxRrQhjnLGs9njzSybf3Nn08ctn74zcUp5TuHSvuyz4dJTajDiSncLXieqeizFNU2Ns2Cc4urIuk4+lgbGlqrwmlPlZJQYitz1CqldkZiOFl1FR9SAPCx9iJQDOXFknkFVfPRoe8eZfS3HP9edE6qv+BunK37ykzfismvuyvuyCyaTfWKDu/78ib/mWmr2N57qPPnBspGh4dFJskB0G6WGOa+MlZOzxCKzNhlkaAGaIU3s7bG1Df/CER4rPLx4a2ykOcJssw50FmtOA5M8MWyDEhuYiZcCcYPTC8xZQPKHVHM7gLR8lImhaYkkr4Q4MPK/GfK71ejDr5MUbGWZNoQ8QGF0Ui+U1HJXrPl01m9LXh0LO3v1URuPB/xTFkZ5eQXZKTc719hL4ox+Sc3BmnKFTukeZkYRZCP7DkdsKKgNwwODDCQ+lYua8KMnBD4Og9ZUXTWDY63tuYQcz2PGOrOEvQUd8qxQMnvRYKC65/gHWvztopJp+ROv6+/sDHSf8ub6Ln/om/HtRx0eV1yLgz2ObC8O705hznGNURXEIoY27eOahIpV6Drx9mMJpJlDGn99VY1prKRAyzIzM6NDhzuPbeluP5eWe9nU+psEJtjctD0wIJbWLCudXmcMMkeimcPBwWO+lqG9235h7Zdbj1MMSma4j7lUlyRteDEp5v+o48O0MIw/GWtOhvlo6x2+LMsvjr9Nei/bn1Zz2Hy6TZ/CTXBYThvjEzGjnWa0n8SOO5JfZ4zIiaQvk9yk1J1lfRHrbprlhuwoz2LH/iWllB9D9Bstd1hbxSaCPEa97XALUYgaKhKb8uRLQu4QXAC/TwJoicj25WXX3zLo7+o+sUuKvTWhsDxvzhWRqNaT3cLNqghLIjM4xKWnFVVO5nb1MgrmwlJirIQ8IhIs4AzZD9ETMWkJtQeTdWD5AV/U5XGX1Ffl5RYocy4b7A1ExENFFTVzr1sUC7W3HngjIDumTG+YvXQB2SC/YHJSCgqKrxzOk2Vq6H6IjAebD8iays6ZmL3oluCQv/f0wY6DO9J93kmTKrnSxZG+SH9PS8jfUnj1bKGsxO0PKrrCqpozw5mek+7oj3CIiYOPK/EswcMQrmZCBsSqanxQDHWHu5r9LW251y8M5BXn5FfMLy5h9Eh/y+HPduxxpBdOnnnj3Ko5SFXWiMXGUNFDQXHpYqwccTNFhgS/Gs5C7NxlSKAwL0sxf8fpruYDqtiTmeXNmVgpZBRJUTEQDoUGzoW6u7XoEMup6bE43xNzlvh61bgckyZPm5ldNEVXY2IkFgn6o4F+lfForCMtuyC3oCwzN1OLBfq7z/jbmmXGm1syq6R6Xnp2AYtrWeFWM6yleRQUFJcixpY+qVz3LAmuYcn/sSRAHpxIsH+gq2Wg/agUOudwObNystN8kzwZBZKmaxIbjgzGY2FRFJVoTFFlgeFZl8vB8bzH4/NN9HhcHIeovMM9rQP+zqH+fs6RmT1p2sTKmb4JJQ7MFMPgQvIWjYyQSbPEt01BQXHJ4S/ix9H0xIYYLvPOGhUayK6GIsnBQOdAV3Owt1kM9Ds4RRAcgpN3Z+S603xOpxtF93EySgiLSdFwTyg0BIIFUXkL6WkTKnz5xfklVd60LMIykNgS03WDShczz+OnGqKQgoLiksT5pY897oBJWD2DXacCbUdLF9zIYYf0UG9bqOdMQfWVJEmXRB5rjC4GByLhgBwJS+JQLByMySFUDYPReKfT48p2pGe7vR6P15eWlcsLbsznweDIBr2/65To75w8vZ5xINbEzuaDSsg/uaaRTQglfaxdCgoKiq88xtrzSk42MVL+jN9dzvRQsFsVRdaNKp23fL5Dk+JSPD6hbEZP8+fFsxq0WNTjy0vLyPVm5BI5YShKLIlaNhIQdQ0XTmXjUZBKA52tfa0HJs1Y3Lpva/60Wo0TEFkHqwV72jJ8+ZYcrvMwaVBQUHzFMWYt0+QkN9vvaXmFc5bePfzPipZXfrn/7GFPRl7PqQOKzoQ6TpYv+mbX4V0TZy7UZM2V5mO0WEZe0UD3WW9WgceLUv7EgY5oJCwIQn/XSUbnHE5Xb0tTWe1SXvBoalQXFRyCLDAsV33lt5IbZ28VBQXFpYWLNntzSmd0H98jON284HB5M2P+c6yD12S1v6e57bMdwZ6TYKb1njgoRmOn3n+55/h+wto31N/RffaAOzN/4NzpeKCPd3pACfJm5Wp6DFXgUaOqJjPEhqOgoPh64cKjDc+Dwur53sx8d3aOOOjPmlAqx0WHouqK4sstFiMBhpms86zudIa7mh1Z+WLUjwl5EF8Zx/C8NwNTW8ZyS2Z2H9178qNNpQtvrqq/2eXzuQQnTh69lJn7KSgoUuHi1ISwQNF1XlFjjKKE/B2CMy3Ydy4WHUQ0KK4MSY5ocVkMdGux2IwVa5yOtIG2E2c+/d/i6gaHF+wyKa90tizLiF/K4dCxZwgnrjC4dCoNLKSg+FrhokofPUHEj7IE0ZHCI24eDpUzlSU5GpAlSYz2ZU4oD5w7mVc+x+nyKDExHg4IvhyX4MX7+IT/j0VVCJHBlaDIM/b4KSgovj64aNLH4Edgh6k5mERFHi4RoYyDg3Rz88u4jKTSk8LBZvQgFmRWegUqeygovma4aO4U5Bg2qCFIKXcW87xgzlTMPkH4K5A1JRvEthqhatYRfR+WMxxi6CEiSTf21VmS1kVBQfH1wsWzvCwUYck6ToLzFCk2iJjZiNBJlOxROZPABf1HYw2BaNzPyOqgoKD4euGie50pKCgoLgh0I5uCgmJ8QKUPBQXF+IBKHwoKivEBlT4UFBTjAyp9KCgoxgdU+lBQUIwPqPShoKAYH1DpQ0FBMT6g0oeCgmJ8QKUPBQXF+IBKHwoKivEBlT4UFBTjAyp9KCgoxgdU+lBQUIwPqPShoKAYH1DpQ0FBMT6g0oeCgmJ88H+FY5Y/Fld7zQAAAABJRU5ErkJggg=="/>
          <p:cNvSpPr>
            <a:spLocks noChangeAspect="1" noChangeArrowheads="1"/>
          </p:cNvSpPr>
          <p:nvPr/>
        </p:nvSpPr>
        <p:spPr bwMode="auto">
          <a:xfrm>
            <a:off x="155575" y="-457200"/>
            <a:ext cx="3048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69"/>
          <p:cNvSpPr txBox="1">
            <a:spLocks noChangeArrowheads="1"/>
          </p:cNvSpPr>
          <p:nvPr/>
        </p:nvSpPr>
        <p:spPr bwMode="auto">
          <a:xfrm>
            <a:off x="84305" y="2852936"/>
            <a:ext cx="8913832" cy="193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s-ES" sz="1800" i="0" u="sng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Miguel Recio-Poo</a:t>
            </a:r>
            <a:r>
              <a:rPr lang="es-ES" sz="1800" i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Francesc Illas, Stefan T. Bromley, Alexey V. Akimov, Ángel Morales-García</a:t>
            </a:r>
            <a:endParaRPr lang="ca-ES" sz="1400" i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ca-ES" sz="20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Departament </a:t>
            </a:r>
            <a:r>
              <a:rPr lang="ca-ES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Ci</a:t>
            </a:r>
            <a:r>
              <a:rPr lang="ca-E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ència de Materials i </a:t>
            </a:r>
            <a:r>
              <a:rPr lang="ca-ES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Química Física</a:t>
            </a:r>
          </a:p>
          <a:p>
            <a:pPr eaLnBrk="1" hangingPunct="1"/>
            <a:r>
              <a:rPr lang="ca-ES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Institut de Química Teòrica i Computacional (IQTCUB)</a:t>
            </a:r>
          </a:p>
          <a:p>
            <a:pPr eaLnBrk="1" hangingPunct="1"/>
            <a:r>
              <a:rPr lang="ca-ES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Universitat </a:t>
            </a:r>
            <a:r>
              <a:rPr lang="ca-ES" sz="20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Barcelona</a:t>
            </a:r>
          </a:p>
          <a:p>
            <a:pPr eaLnBrk="1" hangingPunct="1"/>
            <a:endParaRPr lang="es-ES" sz="1600" i="0" u="sng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sz="2400" i="0">
                <a:solidFill>
                  <a:srgbClr val="0000EE"/>
                </a:solidFill>
                <a:effectLst/>
                <a:latin typeface="Times New Roman" panose="02020603050405020304" pitchFamily="18" charset="0"/>
                <a:ea typeface="Songti SC"/>
                <a:cs typeface="Arial Unicode MS"/>
              </a:rPr>
              <a:t>miguelrecio@ub.edu</a:t>
            </a:r>
            <a:endParaRPr lang="es-ES" sz="2400" i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upo 11">
            <a:extLst>
              <a:ext uri="{FF2B5EF4-FFF2-40B4-BE49-F238E27FC236}">
                <a16:creationId xmlns:a16="http://schemas.microsoft.com/office/drawing/2014/main" id="{E353EFEB-DE4F-BED9-4DC5-C6FB26C2F1C7}"/>
              </a:ext>
            </a:extLst>
          </p:cNvPr>
          <p:cNvGrpSpPr/>
          <p:nvPr/>
        </p:nvGrpSpPr>
        <p:grpSpPr>
          <a:xfrm>
            <a:off x="377008" y="5973450"/>
            <a:ext cx="8389981" cy="705166"/>
            <a:chOff x="402026" y="6059918"/>
            <a:chExt cx="8645884" cy="711200"/>
          </a:xfrm>
          <a:noFill/>
          <a:effectLst>
            <a:outerShdw blurRad="50800" dist="38100" dir="5400000" sx="1000" sy="1000" algn="t" rotWithShape="0">
              <a:srgbClr val="3366FF">
                <a:alpha val="40000"/>
              </a:srgbClr>
            </a:outerShdw>
          </a:effectLst>
        </p:grpSpPr>
        <p:pic>
          <p:nvPicPr>
            <p:cNvPr id="6" name="Imagen 15" descr="Imagen que contiene exterior, señal, cielo&#10;&#10;Descripción generada automáticamente">
              <a:extLst>
                <a:ext uri="{FF2B5EF4-FFF2-40B4-BE49-F238E27FC236}">
                  <a16:creationId xmlns:a16="http://schemas.microsoft.com/office/drawing/2014/main" id="{924ACECB-1CEE-5F8B-568D-44A44BB0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026" y="6101024"/>
              <a:ext cx="2096626" cy="628988"/>
            </a:xfrm>
            <a:prstGeom prst="rect">
              <a:avLst/>
            </a:prstGeom>
            <a:grpFill/>
          </p:spPr>
        </p:pic>
        <p:pic>
          <p:nvPicPr>
            <p:cNvPr id="10" name="Imagen 17">
              <a:extLst>
                <a:ext uri="{FF2B5EF4-FFF2-40B4-BE49-F238E27FC236}">
                  <a16:creationId xmlns:a16="http://schemas.microsoft.com/office/drawing/2014/main" id="{38F3A295-5460-0D5D-7436-621D02A5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5786" y="6133188"/>
              <a:ext cx="2736428" cy="564660"/>
            </a:xfrm>
            <a:prstGeom prst="rect">
              <a:avLst/>
            </a:prstGeom>
            <a:grpFill/>
          </p:spPr>
        </p:pic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DC8872FB-0C25-1AEC-371E-47ADE6A8A2DF}"/>
                </a:ext>
              </a:extLst>
            </p:cNvPr>
            <p:cNvGrpSpPr/>
            <p:nvPr/>
          </p:nvGrpSpPr>
          <p:grpSpPr>
            <a:xfrm>
              <a:off x="6673665" y="6059918"/>
              <a:ext cx="2374245" cy="711200"/>
              <a:chOff x="6673665" y="6059918"/>
              <a:chExt cx="2374245" cy="711200"/>
            </a:xfrm>
            <a:grpFill/>
          </p:grpSpPr>
          <p:pic>
            <p:nvPicPr>
              <p:cNvPr id="13" name="Imagen 9" descr="Imagen que contiene papelería&#10;&#10;Descripción generada automáticamente">
                <a:extLst>
                  <a:ext uri="{FF2B5EF4-FFF2-40B4-BE49-F238E27FC236}">
                    <a16:creationId xmlns:a16="http://schemas.microsoft.com/office/drawing/2014/main" id="{5667D201-0A87-40B2-9F8E-22E5507AE8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33269"/>
              <a:stretch/>
            </p:blipFill>
            <p:spPr>
              <a:xfrm>
                <a:off x="6673665" y="6059918"/>
                <a:ext cx="1315269" cy="711200"/>
              </a:xfrm>
              <a:prstGeom prst="rect">
                <a:avLst/>
              </a:prstGeom>
              <a:grpFill/>
            </p:spPr>
          </p:pic>
          <p:pic>
            <p:nvPicPr>
              <p:cNvPr id="14" name="Imagen 13" descr="Imagen que contiene papelería&#10;&#10;Descripción generada automáticamente">
                <a:extLst>
                  <a:ext uri="{FF2B5EF4-FFF2-40B4-BE49-F238E27FC236}">
                    <a16:creationId xmlns:a16="http://schemas.microsoft.com/office/drawing/2014/main" id="{CC15451E-B119-4E34-4970-0891C5756B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6634"/>
              <a:stretch/>
            </p:blipFill>
            <p:spPr>
              <a:xfrm>
                <a:off x="7732641" y="6237718"/>
                <a:ext cx="1315269" cy="355600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28" name="Picture 4" descr="Logo University At Buffalo, HD Png Download , Transparent Png Image -  PNGitem">
            <a:extLst>
              <a:ext uri="{FF2B5EF4-FFF2-40B4-BE49-F238E27FC236}">
                <a16:creationId xmlns:a16="http://schemas.microsoft.com/office/drawing/2014/main" id="{B5A5012A-9240-4292-FD26-317F257B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62" y="5945078"/>
            <a:ext cx="2731726" cy="7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287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30AEDFE-8E2A-3739-028B-8E47599E4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11" y="612344"/>
            <a:ext cx="5901978" cy="4590428"/>
          </a:xfrm>
          <a:prstGeom prst="rect">
            <a:avLst/>
          </a:prstGeom>
        </p:spPr>
      </p:pic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2108466" y="227027"/>
            <a:ext cx="4927068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30E79-9165-20D6-9243-A26CD6166A7C}"/>
              </a:ext>
            </a:extLst>
          </p:cNvPr>
          <p:cNvSpPr txBox="1"/>
          <p:nvPr/>
        </p:nvSpPr>
        <p:spPr>
          <a:xfrm>
            <a:off x="291279" y="5312067"/>
            <a:ext cx="8561441" cy="933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6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Anharmonic effects in AIMD approach -&gt; lower frequency values but also busier vibrational densities </a:t>
            </a:r>
          </a:p>
          <a:p>
            <a:pPr algn="ctr">
              <a:spcAft>
                <a:spcPts val="800"/>
              </a:spcAft>
            </a:pPr>
            <a:r>
              <a:rPr lang="en-GB" sz="16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spectra are qualitatively the same </a:t>
            </a:r>
            <a:r>
              <a:rPr lang="en-GB" sz="16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tested FFs are accurate to act as computationally-efficient counterparts to DFT calculations </a:t>
            </a:r>
            <a:endParaRPr lang="en-GB" sz="1600" b="1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0C73D7-D817-ABAE-7135-0E77B8446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060848"/>
            <a:ext cx="1872208" cy="2091296"/>
          </a:xfrm>
          <a:prstGeom prst="rect">
            <a:avLst/>
          </a:prstGeom>
        </p:spPr>
      </p:pic>
      <p:sp>
        <p:nvSpPr>
          <p:cNvPr id="2" name="Rectángulo 13">
            <a:extLst>
              <a:ext uri="{FF2B5EF4-FFF2-40B4-BE49-F238E27FC236}">
                <a16:creationId xmlns:a16="http://schemas.microsoft.com/office/drawing/2014/main" id="{126C5481-6852-C53F-0A08-0176BA309644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5" name="CuadroTexto 14">
            <a:extLst>
              <a:ext uri="{FF2B5EF4-FFF2-40B4-BE49-F238E27FC236}">
                <a16:creationId xmlns:a16="http://schemas.microsoft.com/office/drawing/2014/main" id="{C93C4519-5215-9C52-A047-FCE50A649339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6" name="CuadroTexto 14">
            <a:extLst>
              <a:ext uri="{FF2B5EF4-FFF2-40B4-BE49-F238E27FC236}">
                <a16:creationId xmlns:a16="http://schemas.microsoft.com/office/drawing/2014/main" id="{C5802BCF-87F8-D33F-622A-A409BD376614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10/30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7" name="CuadroTexto 14">
            <a:extLst>
              <a:ext uri="{FF2B5EF4-FFF2-40B4-BE49-F238E27FC236}">
                <a16:creationId xmlns:a16="http://schemas.microsoft.com/office/drawing/2014/main" id="{E1600B4B-8DBC-AB5C-38B4-FB09F08C7741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35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2108466" y="227027"/>
            <a:ext cx="4927068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II)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54EE30-5F9D-265B-0206-2986E57BEC5C}"/>
                  </a:ext>
                </a:extLst>
              </p:cNvPr>
              <p:cNvSpPr txBox="1"/>
              <p:nvPr/>
            </p:nvSpPr>
            <p:spPr>
              <a:xfrm>
                <a:off x="5173512" y="1975108"/>
                <a:ext cx="3724043" cy="290778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800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S0 to S1 state transition (but we include up to ten TD-DFT excited states)</a:t>
                </a:r>
              </a:p>
              <a:p>
                <a:endParaRPr lang="en-GB" sz="1800" i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GB" sz="1800" i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PBE, PBE0 and B3LYP functionals</a:t>
                </a:r>
              </a:p>
              <a:p>
                <a:pPr algn="ctr"/>
                <a:endParaRPr lang="en-GB" sz="1800" i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GB" sz="1800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MB representation</a:t>
                </a:r>
              </a:p>
              <a:p>
                <a:pPr algn="ctr"/>
                <a:endParaRPr lang="en-GB" sz="1800" i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GB" sz="1800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Time-overlaps between consecutive geometries,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 i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GB" sz="180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180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GB" sz="180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n-GB" sz="18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i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 i="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en-GB" sz="180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180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GB" sz="180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sz="180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Δt</m:t>
                        </m:r>
                        <m:r>
                          <a:rPr lang="en-GB" sz="180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GB" sz="1800" i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54EE30-5F9D-265B-0206-2986E57BE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12" y="1975108"/>
                <a:ext cx="3724043" cy="2907784"/>
              </a:xfrm>
              <a:prstGeom prst="rect">
                <a:avLst/>
              </a:prstGeom>
              <a:blipFill>
                <a:blip r:embed="rId2"/>
                <a:stretch>
                  <a:fillRect t="-624" b="-1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B86CE19-A863-D777-0C5F-ABD794D26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40" y="1194954"/>
            <a:ext cx="4186292" cy="40718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25473-B1F6-FA76-ED8F-C2929901E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1700808"/>
            <a:ext cx="587236" cy="2016224"/>
          </a:xfrm>
          <a:prstGeom prst="rect">
            <a:avLst/>
          </a:prstGeom>
        </p:spPr>
      </p:pic>
      <p:sp>
        <p:nvSpPr>
          <p:cNvPr id="2" name="Rectángulo 13">
            <a:extLst>
              <a:ext uri="{FF2B5EF4-FFF2-40B4-BE49-F238E27FC236}">
                <a16:creationId xmlns:a16="http://schemas.microsoft.com/office/drawing/2014/main" id="{7CC51CEE-B880-B98B-F5E8-567346DF0434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3" name="CuadroTexto 14">
            <a:extLst>
              <a:ext uri="{FF2B5EF4-FFF2-40B4-BE49-F238E27FC236}">
                <a16:creationId xmlns:a16="http://schemas.microsoft.com/office/drawing/2014/main" id="{2974F8E7-58A3-9BF8-BA2C-452971751412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6" name="CuadroTexto 14">
            <a:extLst>
              <a:ext uri="{FF2B5EF4-FFF2-40B4-BE49-F238E27FC236}">
                <a16:creationId xmlns:a16="http://schemas.microsoft.com/office/drawing/2014/main" id="{FB59E0BF-604C-6A64-23B2-AAC9CB376C1A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11/30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7" name="CuadroTexto 14">
            <a:extLst>
              <a:ext uri="{FF2B5EF4-FFF2-40B4-BE49-F238E27FC236}">
                <a16:creationId xmlns:a16="http://schemas.microsoft.com/office/drawing/2014/main" id="{0B7D374D-2AB6-6DB3-F3B9-D4DE6BC8769A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4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2108466" y="227027"/>
            <a:ext cx="4927068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II)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13">
            <a:extLst>
              <a:ext uri="{FF2B5EF4-FFF2-40B4-BE49-F238E27FC236}">
                <a16:creationId xmlns:a16="http://schemas.microsoft.com/office/drawing/2014/main" id="{6B5CEE88-5511-F748-B7FC-69245EAEF920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B87903FB-C028-2CFB-CBA5-2649A96E4924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401F5256-CCCB-A429-DA8D-BE3A8D1FCEF6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12/30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EA5F9B59-EDE8-BDA6-13D7-4858986DEA3C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4CE5C-41F3-7AC6-8A44-7BB7BC704EE7}"/>
              </a:ext>
            </a:extLst>
          </p:cNvPr>
          <p:cNvSpPr txBox="1"/>
          <p:nvPr/>
        </p:nvSpPr>
        <p:spPr>
          <a:xfrm>
            <a:off x="515866" y="943930"/>
            <a:ext cx="816218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FT of δE</a:t>
            </a:r>
            <a:r>
              <a:rPr lang="en-GB" sz="1800" i="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ij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gives rise to the influence spectra, which shows up the </a:t>
            </a: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vibrational modes responsible 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S0 to S1 transition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1064C-644C-D0AD-4E62-6F240A3577EF}"/>
              </a:ext>
            </a:extLst>
          </p:cNvPr>
          <p:cNvSpPr txBox="1"/>
          <p:nvPr/>
        </p:nvSpPr>
        <p:spPr>
          <a:xfrm>
            <a:off x="986019" y="1760580"/>
            <a:ext cx="197144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n-GB" sz="20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sz="20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GB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n-GB" sz="20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n-GB" sz="20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GB" sz="20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742977-E44E-2691-3CEF-355FE151F387}"/>
              </a:ext>
            </a:extLst>
          </p:cNvPr>
          <p:cNvSpPr txBox="1"/>
          <p:nvPr/>
        </p:nvSpPr>
        <p:spPr>
          <a:xfrm>
            <a:off x="1044963" y="5218530"/>
            <a:ext cx="7103989" cy="11285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Bare case: S</a:t>
            </a:r>
            <a:r>
              <a:rPr lang="en-GB" sz="1800" i="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800" i="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transition is driven by the Ti-O-Ti angle bending mode</a:t>
            </a:r>
          </a:p>
          <a:p>
            <a:pPr>
              <a:spcAft>
                <a:spcPts val="800"/>
              </a:spcAft>
            </a:pP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Hydrated clusters: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driven by</a:t>
            </a: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bending and stretching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modes</a:t>
            </a:r>
          </a:p>
          <a:p>
            <a:pPr algn="ctr">
              <a:spcAft>
                <a:spcPts val="800"/>
              </a:spcAft>
            </a:pP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Hydroxyl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related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modes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coupled to the S</a:t>
            </a:r>
            <a:r>
              <a:rPr lang="en-GB" sz="1800" b="1" i="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800" b="1" i="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transition </a:t>
            </a:r>
            <a:endParaRPr lang="en-GB" sz="1800" i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graph of a frequency&#10;&#10;Description automatically generated">
            <a:extLst>
              <a:ext uri="{FF2B5EF4-FFF2-40B4-BE49-F238E27FC236}">
                <a16:creationId xmlns:a16="http://schemas.microsoft.com/office/drawing/2014/main" id="{D27BA6F8-6288-397D-079F-3E239C44F9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19" y="2184400"/>
            <a:ext cx="3850292" cy="2887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D7D5E-66CF-C774-F827-EABEEF9F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54" y="2416020"/>
            <a:ext cx="993631" cy="753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263417-44B8-3839-952A-9A9933140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368" y="3215634"/>
            <a:ext cx="1443804" cy="11423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4D89DE8-9040-62EE-D455-C6F051A39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469" y="1779357"/>
            <a:ext cx="1185322" cy="387509"/>
          </a:xfrm>
          <a:prstGeom prst="rect">
            <a:avLst/>
          </a:prstGeom>
        </p:spPr>
      </p:pic>
      <p:pic>
        <p:nvPicPr>
          <p:cNvPr id="28" name="Picture 27" descr="A graph of a frequency&#10;&#10;Description automatically generated">
            <a:extLst>
              <a:ext uri="{FF2B5EF4-FFF2-40B4-BE49-F238E27FC236}">
                <a16:creationId xmlns:a16="http://schemas.microsoft.com/office/drawing/2014/main" id="{1A947AE3-B7E4-B14B-85A2-3CBAE23A61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80" y="2163326"/>
            <a:ext cx="3850292" cy="28877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D03912-8167-6340-49A6-BCF33A585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7474" y="2605691"/>
            <a:ext cx="1626931" cy="129634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C3B22DF-FC4C-FF86-87DD-DE2955E25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1916" y="1763589"/>
            <a:ext cx="1185322" cy="4042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95FD9B-4A85-9B54-08B3-126F357461E9}"/>
              </a:ext>
            </a:extLst>
          </p:cNvPr>
          <p:cNvSpPr txBox="1"/>
          <p:nvPr/>
        </p:nvSpPr>
        <p:spPr>
          <a:xfrm>
            <a:off x="4691043" y="1760580"/>
            <a:ext cx="197144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n-GB" sz="20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sz="20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GB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n-GB" sz="20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n-GB" sz="20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GB" sz="20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2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2108466" y="227027"/>
            <a:ext cx="4927068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II)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13">
            <a:extLst>
              <a:ext uri="{FF2B5EF4-FFF2-40B4-BE49-F238E27FC236}">
                <a16:creationId xmlns:a16="http://schemas.microsoft.com/office/drawing/2014/main" id="{6B5CEE88-5511-F748-B7FC-69245EAEF920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B87903FB-C028-2CFB-CBA5-2649A96E4924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401F5256-CCCB-A429-DA8D-BE3A8D1FCEF6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13/30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EA5F9B59-EDE8-BDA6-13D7-4858986DEA3C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571BEF-6CF3-AD72-554E-6AE8DC500A5A}"/>
              </a:ext>
            </a:extLst>
          </p:cNvPr>
          <p:cNvSpPr txBox="1"/>
          <p:nvPr/>
        </p:nvSpPr>
        <p:spPr>
          <a:xfrm>
            <a:off x="370767" y="5237433"/>
            <a:ext cx="8402465" cy="10259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rger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electronic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densities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located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around the Ti-O bonds</a:t>
            </a:r>
            <a:r>
              <a:rPr lang="en-GB" sz="1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onsistent with the spectra.</a:t>
            </a:r>
          </a:p>
          <a:p>
            <a:pPr>
              <a:spcAft>
                <a:spcPts val="800"/>
              </a:spcAft>
            </a:pP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Excited state of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bare shows larger transition dipole moment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Increasing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degree of hydration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excited state becomes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symmetric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leading to smaller TDM</a:t>
            </a:r>
            <a:endParaRPr lang="en-GB" sz="1800" b="1" i="0" baseline="300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E2F56-3CFD-49BE-4E08-5320C853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07349"/>
            <a:ext cx="7452320" cy="41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9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2108466" y="227027"/>
            <a:ext cx="4927068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III)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13">
            <a:extLst>
              <a:ext uri="{FF2B5EF4-FFF2-40B4-BE49-F238E27FC236}">
                <a16:creationId xmlns:a16="http://schemas.microsoft.com/office/drawing/2014/main" id="{6B5CEE88-5511-F748-B7FC-69245EAEF920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B87903FB-C028-2CFB-CBA5-2649A96E4924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401F5256-CCCB-A429-DA8D-BE3A8D1FCEF6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14/30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EA5F9B59-EDE8-BDA6-13D7-4858986DEA3C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54EE30-5F9D-265B-0206-2986E57BEC5C}"/>
                  </a:ext>
                </a:extLst>
              </p:cNvPr>
              <p:cNvSpPr txBox="1"/>
              <p:nvPr/>
            </p:nvSpPr>
            <p:spPr>
              <a:xfrm>
                <a:off x="730465" y="4809860"/>
                <a:ext cx="8069972" cy="133716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128270"/>
                <a:r>
                  <a:rPr lang="en-US" sz="1800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Hammes-Schiffer-Tully (HST) approach for computing NACs:</a:t>
                </a:r>
              </a:p>
              <a:p>
                <a:pPr algn="just"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𝐼𝐽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𝑑𝑡</m:t>
                              </m:r>
                            </m:num>
                            <m:den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Δ</m:t>
                                  </m:r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GB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000" i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>
                  <a:spcAft>
                    <a:spcPts val="800"/>
                  </a:spcAft>
                </a:pPr>
                <a:r>
                  <a:rPr lang="en-GB" sz="1800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 i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GB" sz="1800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1800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GB" sz="1800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n-GB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 i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</m:sub>
                        </m:sSub>
                        <m:d>
                          <m:dPr>
                            <m:ctrlPr>
                              <a:rPr lang="en-GB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800" i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  <m:r>
                              <a:rPr lang="en-GB" sz="1800" i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GB" sz="1800" i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Δt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800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stands for the time overlaps computed in the previous step</a:t>
                </a:r>
                <a:endParaRPr lang="en-GB" sz="2000" i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54EE30-5F9D-265B-0206-2986E57BE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65" y="4809860"/>
                <a:ext cx="8069972" cy="1337161"/>
              </a:xfrm>
              <a:prstGeom prst="rect">
                <a:avLst/>
              </a:prstGeom>
              <a:blipFill>
                <a:blip r:embed="rId2"/>
                <a:stretch>
                  <a:fillRect l="-527" t="-1345" r="-452" b="-4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503CA3-04C4-8C51-F3C2-61F753196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065144"/>
            <a:ext cx="3755588" cy="3400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625473-B1F6-FA76-ED8F-C2929901E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302" y="1425183"/>
            <a:ext cx="474102" cy="21676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0164E3-7B25-1719-C3BE-8FDC72E30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22" y="3501008"/>
            <a:ext cx="2245629" cy="12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4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2108466" y="227027"/>
            <a:ext cx="4927068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III)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13">
            <a:extLst>
              <a:ext uri="{FF2B5EF4-FFF2-40B4-BE49-F238E27FC236}">
                <a16:creationId xmlns:a16="http://schemas.microsoft.com/office/drawing/2014/main" id="{6B5CEE88-5511-F748-B7FC-69245EAEF920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B87903FB-C028-2CFB-CBA5-2649A96E4924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401F5256-CCCB-A429-DA8D-BE3A8D1FCEF6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15/30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EA5F9B59-EDE8-BDA6-13D7-4858986DEA3C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  <p:pic>
        <p:nvPicPr>
          <p:cNvPr id="14" name="Picture 1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C893629-1F57-96DC-3C5D-FF2FCF9699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8" y="1240994"/>
            <a:ext cx="6127266" cy="4595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2AFEC2-AC75-254D-DD79-DEC1BE7C07C4}"/>
              </a:ext>
            </a:extLst>
          </p:cNvPr>
          <p:cNvSpPr txBox="1"/>
          <p:nvPr/>
        </p:nvSpPr>
        <p:spPr>
          <a:xfrm>
            <a:off x="985936" y="1331956"/>
            <a:ext cx="1436199" cy="33855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GB" sz="1600" i="0" baseline="-25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6F8130-63B3-36F9-D7C5-BFABF87AE48B}"/>
              </a:ext>
            </a:extLst>
          </p:cNvPr>
          <p:cNvSpPr txBox="1"/>
          <p:nvPr/>
        </p:nvSpPr>
        <p:spPr>
          <a:xfrm>
            <a:off x="2534654" y="1331956"/>
            <a:ext cx="1436199" cy="33855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GB" sz="1600" i="0" baseline="-25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CC29B-5302-CD73-0D11-2FA7F8A4F7A9}"/>
              </a:ext>
            </a:extLst>
          </p:cNvPr>
          <p:cNvSpPr txBox="1"/>
          <p:nvPr/>
        </p:nvSpPr>
        <p:spPr>
          <a:xfrm>
            <a:off x="4130145" y="1331956"/>
            <a:ext cx="1436199" cy="33855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GB" sz="1600" i="0" baseline="-25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B3ACE-D54F-57D0-C723-C6618301AA39}"/>
              </a:ext>
            </a:extLst>
          </p:cNvPr>
          <p:cNvSpPr txBox="1"/>
          <p:nvPr/>
        </p:nvSpPr>
        <p:spPr>
          <a:xfrm>
            <a:off x="5845242" y="1670510"/>
            <a:ext cx="3047238" cy="38061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n-GB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n-GB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n-GB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GB" sz="16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presents lower average NACs than bare case (</a:t>
            </a: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states </a:t>
            </a:r>
            <a:r>
              <a:rPr lang="en-GB" sz="16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separated in energy</a:t>
            </a: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sz="16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GB" sz="1600" b="1" i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800"/>
              </a:spcAft>
            </a:pP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largest degree: the states acquire similar spatial distributions</a:t>
            </a:r>
          </a:p>
          <a:p>
            <a:pPr algn="ctr">
              <a:spcAft>
                <a:spcPts val="800"/>
              </a:spcAft>
            </a:pPr>
            <a:endParaRPr lang="en-GB" sz="16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800"/>
              </a:spcAft>
            </a:pPr>
            <a:endParaRPr lang="en-GB" sz="16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800"/>
              </a:spcAft>
            </a:pPr>
            <a:endParaRPr lang="en-GB" sz="16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800"/>
              </a:spcAft>
            </a:pPr>
            <a:r>
              <a:rPr lang="en-GB" sz="16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 hydroxylated system </a:t>
            </a:r>
            <a:r>
              <a:rPr lang="en-GB" sz="16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possess </a:t>
            </a: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better electronic state mixing and thus</a:t>
            </a:r>
            <a:r>
              <a:rPr lang="en-GB" sz="16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larger NACs </a:t>
            </a:r>
            <a:endParaRPr lang="en-GB" sz="1600" b="1" i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60C322-C44B-3C70-C679-B227E3A97AFB}"/>
              </a:ext>
            </a:extLst>
          </p:cNvPr>
          <p:cNvSpPr/>
          <p:nvPr/>
        </p:nvSpPr>
        <p:spPr>
          <a:xfrm>
            <a:off x="7112860" y="3645024"/>
            <a:ext cx="512001" cy="8220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2A927F-3C2B-D0B6-FB60-40A30DE3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39" y="1952890"/>
            <a:ext cx="1354385" cy="74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35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2108466" y="227027"/>
            <a:ext cx="4927068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IV)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13">
            <a:extLst>
              <a:ext uri="{FF2B5EF4-FFF2-40B4-BE49-F238E27FC236}">
                <a16:creationId xmlns:a16="http://schemas.microsoft.com/office/drawing/2014/main" id="{6B5CEE88-5511-F748-B7FC-69245EAEF920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B87903FB-C028-2CFB-CBA5-2649A96E4924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401F5256-CCCB-A429-DA8D-BE3A8D1FCEF6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16/30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EA5F9B59-EDE8-BDA6-13D7-4858986DEA3C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25473-B1F6-FA76-ED8F-C2929901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302" y="1353175"/>
            <a:ext cx="474102" cy="21676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0164E3-7B25-1719-C3BE-8FDC72E3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22" y="3429000"/>
            <a:ext cx="2245629" cy="1261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39BA45-F854-4E38-3FEB-27C5E7A7C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109758"/>
            <a:ext cx="6543139" cy="3115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644B85-27EF-79ED-7C06-67CF1BD125BF}"/>
                  </a:ext>
                </a:extLst>
              </p:cNvPr>
              <p:cNvSpPr txBox="1"/>
              <p:nvPr/>
            </p:nvSpPr>
            <p:spPr>
              <a:xfrm>
                <a:off x="220328" y="4464369"/>
                <a:ext cx="8703344" cy="17039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en-GB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Pre-computed energies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i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GB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NACs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800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IJ</m:t>
                        </m:r>
                      </m:sub>
                    </m:sSub>
                    <m:r>
                      <a:rPr lang="es-E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GB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 used to construct </a:t>
                </a:r>
                <a:r>
                  <a:rPr lang="en-GB" sz="1800" b="1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vibronic Hamiltonian </a:t>
                </a:r>
                <a:r>
                  <a:rPr lang="en-GB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 every timestep of the trajectory</a:t>
                </a:r>
                <a:endParaRPr lang="en-GB" sz="1800" b="1" i="0" baseline="-250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spcAft>
                    <a:spcPts val="800"/>
                  </a:spcAft>
                </a:pPr>
                <a:r>
                  <a:rPr lang="en-GB" sz="1800" i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GB" sz="1800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rajectory surface hoping (</a:t>
                </a:r>
                <a:r>
                  <a:rPr lang="en-GB" sz="1800" b="1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TSH</a:t>
                </a:r>
                <a:r>
                  <a:rPr lang="en-GB" sz="1800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GB" sz="1800" b="1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algorithms: </a:t>
                </a:r>
                <a:r>
                  <a:rPr lang="en-GB" sz="1800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FSSH, mSDM, DISH, IDA</a:t>
                </a:r>
              </a:p>
              <a:p>
                <a:pPr>
                  <a:spcAft>
                    <a:spcPts val="800"/>
                  </a:spcAft>
                </a:pPr>
                <a:r>
                  <a:rPr lang="es-E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30 initial conditions x 500 realizations  = </a:t>
                </a:r>
                <a:r>
                  <a:rPr lang="es-ES" sz="1800" b="1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15000 trajectories per methodology</a:t>
                </a:r>
                <a:r>
                  <a:rPr lang="es-E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NA-MD runs are </a:t>
                </a:r>
                <a:r>
                  <a:rPr lang="es-ES" sz="1800" b="1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initialized in S</a:t>
                </a:r>
                <a:r>
                  <a:rPr lang="es-ES" sz="1800" b="1" i="0" baseline="-250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s-ES" sz="1800" b="1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s-E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all of them. D</a:t>
                </a:r>
                <a:r>
                  <a:rPr lang="en-GB" sz="1800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ecay evolution fitted to exponential fitting functions</a:t>
                </a:r>
                <a:endParaRPr lang="en-GB" sz="1800" b="1" i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644B85-27EF-79ED-7C06-67CF1BD12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28" y="4464369"/>
                <a:ext cx="8703344" cy="1703993"/>
              </a:xfrm>
              <a:prstGeom prst="rect">
                <a:avLst/>
              </a:prstGeom>
              <a:blipFill>
                <a:blip r:embed="rId4"/>
                <a:stretch>
                  <a:fillRect t="-704" r="-349" b="-38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946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6B3A48-A6E9-EA31-B18C-0C67AC342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440242"/>
            <a:ext cx="6722269" cy="280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D0C097-780F-6B24-8E92-34F4406743C9}"/>
              </a:ext>
            </a:extLst>
          </p:cNvPr>
          <p:cNvSpPr txBox="1"/>
          <p:nvPr/>
        </p:nvSpPr>
        <p:spPr>
          <a:xfrm>
            <a:off x="3708749" y="1957684"/>
            <a:ext cx="18066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Files: 1500-1600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5286CB-7C99-B7D6-0AA5-CCEFB32620C3}"/>
              </a:ext>
            </a:extLst>
          </p:cNvPr>
          <p:cNvSpPr txBox="1"/>
          <p:nvPr/>
        </p:nvSpPr>
        <p:spPr>
          <a:xfrm>
            <a:off x="1459622" y="2390540"/>
            <a:ext cx="1385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Files: 500-800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23565-ADB9-264D-DE9D-FAC974D60E19}"/>
              </a:ext>
            </a:extLst>
          </p:cNvPr>
          <p:cNvSpPr txBox="1"/>
          <p:nvPr/>
        </p:nvSpPr>
        <p:spPr>
          <a:xfrm>
            <a:off x="467887" y="5243994"/>
            <a:ext cx="2918251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Method: FSSH, ntraj: 200</a:t>
            </a:r>
            <a:endParaRPr lang="en-GB" sz="21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B31050-6139-5A3D-1555-DD8CDA61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304" y="2507090"/>
            <a:ext cx="2691998" cy="2629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11B66B-2360-64D9-700C-544F1B819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560" y="2411498"/>
            <a:ext cx="2993770" cy="216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3C50FB-4473-3F13-2108-CB5FFF3F4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34" y="2438498"/>
            <a:ext cx="2872826" cy="2133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C586FD1-BB32-B959-6A25-AB8C8C2039E1}"/>
              </a:ext>
            </a:extLst>
          </p:cNvPr>
          <p:cNvSpPr txBox="1"/>
          <p:nvPr/>
        </p:nvSpPr>
        <p:spPr>
          <a:xfrm>
            <a:off x="889606" y="1965164"/>
            <a:ext cx="171121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Files: 1500-1800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F2DCFA-F337-4AB0-7ED6-A94F41261C56}"/>
              </a:ext>
            </a:extLst>
          </p:cNvPr>
          <p:cNvSpPr txBox="1"/>
          <p:nvPr/>
        </p:nvSpPr>
        <p:spPr>
          <a:xfrm>
            <a:off x="6652035" y="1964078"/>
            <a:ext cx="17351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Files: 2000-3000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0095862-2E75-1F53-BA9B-A9A1FB04A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386" y="2438498"/>
            <a:ext cx="3023036" cy="2160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1DE9B6B-83B5-8E27-BD1A-DA56E178DA00}"/>
              </a:ext>
            </a:extLst>
          </p:cNvPr>
          <p:cNvSpPr txBox="1"/>
          <p:nvPr/>
        </p:nvSpPr>
        <p:spPr>
          <a:xfrm>
            <a:off x="2634829" y="1075630"/>
            <a:ext cx="3874342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(H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AIMD + B3LYP</a:t>
            </a:r>
            <a:endParaRPr lang="en-GB" sz="21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49009-50D0-3912-3E7E-35ADC69CDC60}"/>
              </a:ext>
            </a:extLst>
          </p:cNvPr>
          <p:cNvSpPr txBox="1"/>
          <p:nvPr/>
        </p:nvSpPr>
        <p:spPr>
          <a:xfrm>
            <a:off x="5469929" y="4727449"/>
            <a:ext cx="3312025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play with which NACs and excitation energies we select and avoid the problematic step causing the sudden population change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B0A76EC9-5987-42B0-CC6C-1E3E145687B9}"/>
              </a:ext>
            </a:extLst>
          </p:cNvPr>
          <p:cNvSpPr/>
          <p:nvPr/>
        </p:nvSpPr>
        <p:spPr>
          <a:xfrm>
            <a:off x="2346739" y="3207247"/>
            <a:ext cx="482781" cy="568503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F8EB67C1-5409-AFE2-2F08-9D61E2A4AE8E}"/>
              </a:ext>
            </a:extLst>
          </p:cNvPr>
          <p:cNvSpPr/>
          <p:nvPr/>
        </p:nvSpPr>
        <p:spPr>
          <a:xfrm>
            <a:off x="5212332" y="3207247"/>
            <a:ext cx="482781" cy="568503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EE268-0458-879A-55EA-CA1C836BC6F7}"/>
              </a:ext>
            </a:extLst>
          </p:cNvPr>
          <p:cNvSpPr txBox="1"/>
          <p:nvPr/>
        </p:nvSpPr>
        <p:spPr>
          <a:xfrm>
            <a:off x="6623302" y="3352999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✅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C72490-7890-2C7A-B262-DDED63D3E65C}"/>
              </a:ext>
            </a:extLst>
          </p:cNvPr>
          <p:cNvSpPr/>
          <p:nvPr/>
        </p:nvSpPr>
        <p:spPr>
          <a:xfrm>
            <a:off x="6474450" y="1768665"/>
            <a:ext cx="2042067" cy="760158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18">
            <a:extLst>
              <a:ext uri="{FF2B5EF4-FFF2-40B4-BE49-F238E27FC236}">
                <a16:creationId xmlns:a16="http://schemas.microsoft.com/office/drawing/2014/main" id="{11DE059A-3E6D-89D4-D376-581B21FF539C}"/>
              </a:ext>
            </a:extLst>
          </p:cNvPr>
          <p:cNvSpPr/>
          <p:nvPr/>
        </p:nvSpPr>
        <p:spPr>
          <a:xfrm>
            <a:off x="1829240" y="188640"/>
            <a:ext cx="5487870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IV-problematics)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13">
            <a:extLst>
              <a:ext uri="{FF2B5EF4-FFF2-40B4-BE49-F238E27FC236}">
                <a16:creationId xmlns:a16="http://schemas.microsoft.com/office/drawing/2014/main" id="{5216A088-FE5B-C73D-867F-8CE625558523}"/>
              </a:ext>
            </a:extLst>
          </p:cNvPr>
          <p:cNvSpPr/>
          <p:nvPr/>
        </p:nvSpPr>
        <p:spPr>
          <a:xfrm>
            <a:off x="0" y="6513354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9" name="CuadroTexto 14">
            <a:extLst>
              <a:ext uri="{FF2B5EF4-FFF2-40B4-BE49-F238E27FC236}">
                <a16:creationId xmlns:a16="http://schemas.microsoft.com/office/drawing/2014/main" id="{3655F023-E7E9-B4FD-46AD-75BFD7311ABD}"/>
              </a:ext>
            </a:extLst>
          </p:cNvPr>
          <p:cNvSpPr txBox="1"/>
          <p:nvPr/>
        </p:nvSpPr>
        <p:spPr>
          <a:xfrm>
            <a:off x="3294130" y="6553208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0CB5C36F-7C41-BE30-C945-B5132FEB77A2}"/>
              </a:ext>
            </a:extLst>
          </p:cNvPr>
          <p:cNvSpPr txBox="1"/>
          <p:nvPr/>
        </p:nvSpPr>
        <p:spPr>
          <a:xfrm>
            <a:off x="7817190" y="6540806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17/30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392F56FA-0CF4-25E0-481A-5AC9B7B4096F}"/>
              </a:ext>
            </a:extLst>
          </p:cNvPr>
          <p:cNvSpPr txBox="1"/>
          <p:nvPr/>
        </p:nvSpPr>
        <p:spPr>
          <a:xfrm>
            <a:off x="23353" y="6540806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672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1829240" y="188640"/>
            <a:ext cx="5487870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IV-problematics)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13">
            <a:extLst>
              <a:ext uri="{FF2B5EF4-FFF2-40B4-BE49-F238E27FC236}">
                <a16:creationId xmlns:a16="http://schemas.microsoft.com/office/drawing/2014/main" id="{6B5CEE88-5511-F748-B7FC-69245EAEF920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B87903FB-C028-2CFB-CBA5-2649A96E4924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401F5256-CCCB-A429-DA8D-BE3A8D1FCEF6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18/30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EA5F9B59-EDE8-BDA6-13D7-4858986DEA3C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03A73-FDF1-84CA-91C2-450E33A055B6}"/>
              </a:ext>
            </a:extLst>
          </p:cNvPr>
          <p:cNvSpPr txBox="1"/>
          <p:nvPr/>
        </p:nvSpPr>
        <p:spPr>
          <a:xfrm>
            <a:off x="2634828" y="1094846"/>
            <a:ext cx="3874342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(H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AIMD + B3LYP</a:t>
            </a:r>
            <a:endParaRPr lang="en-GB" sz="21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7D8FA-951E-4C00-2196-59D413BF65E3}"/>
              </a:ext>
            </a:extLst>
          </p:cNvPr>
          <p:cNvSpPr txBox="1"/>
          <p:nvPr/>
        </p:nvSpPr>
        <p:spPr>
          <a:xfrm>
            <a:off x="251521" y="5875397"/>
            <a:ext cx="5400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Method: FSSH, ntraj: 200, files: 1000-4000, steps: 3000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4C9A9-9FBD-56A5-BFEB-FB82CDDD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40" y="1592410"/>
            <a:ext cx="5357545" cy="4018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E8B96F-9878-9886-B643-1784328FAEBA}"/>
              </a:ext>
            </a:extLst>
          </p:cNvPr>
          <p:cNvSpPr txBox="1"/>
          <p:nvPr/>
        </p:nvSpPr>
        <p:spPr>
          <a:xfrm>
            <a:off x="7250772" y="2308828"/>
            <a:ext cx="1721106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we include 5 states in our dynamical basis… we have these sudden changes in Ground State population evolution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9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CC7481-DD80-B450-2354-550568603083}"/>
              </a:ext>
            </a:extLst>
          </p:cNvPr>
          <p:cNvSpPr txBox="1"/>
          <p:nvPr/>
        </p:nvSpPr>
        <p:spPr>
          <a:xfrm>
            <a:off x="2634829" y="1075630"/>
            <a:ext cx="3874342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(H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21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AIMD + B3LYP</a:t>
            </a:r>
            <a:endParaRPr lang="en-GB" sz="21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F3FB6-3A53-62D9-D825-82265959AF60}"/>
              </a:ext>
            </a:extLst>
          </p:cNvPr>
          <p:cNvSpPr txBox="1"/>
          <p:nvPr/>
        </p:nvSpPr>
        <p:spPr>
          <a:xfrm>
            <a:off x="1084396" y="1740658"/>
            <a:ext cx="713682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increasing the number of excited states in our dynamical basis -avoiding crosses with states that are not included in the basis- we can overcome our problem with the sudden changes in states pop. evolution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60344E-CB94-EA85-F9DB-ABE222F2477B}"/>
              </a:ext>
            </a:extLst>
          </p:cNvPr>
          <p:cNvSpPr txBox="1"/>
          <p:nvPr/>
        </p:nvSpPr>
        <p:spPr>
          <a:xfrm>
            <a:off x="251520" y="5881323"/>
            <a:ext cx="6355124" cy="415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1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Method: FSSH, ntraj: 200, files: 1000-2000, nsteps: 2000</a:t>
            </a:r>
            <a:endParaRPr lang="en-GB" sz="21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F1D65-E8CA-9508-6AFC-CC395AD4809E}"/>
              </a:ext>
            </a:extLst>
          </p:cNvPr>
          <p:cNvSpPr txBox="1"/>
          <p:nvPr/>
        </p:nvSpPr>
        <p:spPr>
          <a:xfrm>
            <a:off x="2123728" y="5298588"/>
            <a:ext cx="151057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NSTATES = 5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0484BD-6A9D-BB65-5C8F-680008BBD993}"/>
              </a:ext>
            </a:extLst>
          </p:cNvPr>
          <p:cNvSpPr txBox="1"/>
          <p:nvPr/>
        </p:nvSpPr>
        <p:spPr>
          <a:xfrm>
            <a:off x="5940152" y="5298587"/>
            <a:ext cx="161947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NSTATES = 10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80455-787D-2D7E-A696-C01FC9E9F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31" y="2836075"/>
            <a:ext cx="3383573" cy="2349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0FC4E-86C3-6C19-2113-BF2BEE183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90" y="2818929"/>
            <a:ext cx="3532176" cy="2383361"/>
          </a:xfrm>
          <a:prstGeom prst="rect">
            <a:avLst/>
          </a:prstGeom>
        </p:spPr>
      </p:pic>
      <p:sp>
        <p:nvSpPr>
          <p:cNvPr id="2" name="Rectángulo 18">
            <a:extLst>
              <a:ext uri="{FF2B5EF4-FFF2-40B4-BE49-F238E27FC236}">
                <a16:creationId xmlns:a16="http://schemas.microsoft.com/office/drawing/2014/main" id="{6A08405A-EB95-A50C-DBC1-2575C2B33C89}"/>
              </a:ext>
            </a:extLst>
          </p:cNvPr>
          <p:cNvSpPr/>
          <p:nvPr/>
        </p:nvSpPr>
        <p:spPr>
          <a:xfrm>
            <a:off x="1829240" y="188640"/>
            <a:ext cx="5487870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IV-problematics)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13">
            <a:extLst>
              <a:ext uri="{FF2B5EF4-FFF2-40B4-BE49-F238E27FC236}">
                <a16:creationId xmlns:a16="http://schemas.microsoft.com/office/drawing/2014/main" id="{781A6FDC-AC78-3D93-8977-4C4A8A123B85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8" name="CuadroTexto 14">
            <a:extLst>
              <a:ext uri="{FF2B5EF4-FFF2-40B4-BE49-F238E27FC236}">
                <a16:creationId xmlns:a16="http://schemas.microsoft.com/office/drawing/2014/main" id="{2EF812D7-44D1-34CF-982A-898186A85738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936FC62A-E2CE-6AAF-F32E-DBDB5868E2DB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19/30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3" name="CuadroTexto 14">
            <a:extLst>
              <a:ext uri="{FF2B5EF4-FFF2-40B4-BE49-F238E27FC236}">
                <a16:creationId xmlns:a16="http://schemas.microsoft.com/office/drawing/2014/main" id="{72582A64-45FE-87CF-A3D9-7C2F6E9D9759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2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18">
            <a:extLst>
              <a:ext uri="{FF2B5EF4-FFF2-40B4-BE49-F238E27FC236}">
                <a16:creationId xmlns:a16="http://schemas.microsoft.com/office/drawing/2014/main" id="{F55E5F9F-1CF9-3911-8DAE-1DA7A55C2013}"/>
              </a:ext>
            </a:extLst>
          </p:cNvPr>
          <p:cNvSpPr/>
          <p:nvPr/>
        </p:nvSpPr>
        <p:spPr>
          <a:xfrm>
            <a:off x="991198" y="250139"/>
            <a:ext cx="7161603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6725E-66F6-EBC5-4611-3F78B8C6E36C}"/>
              </a:ext>
            </a:extLst>
          </p:cNvPr>
          <p:cNvSpPr txBox="1"/>
          <p:nvPr/>
        </p:nvSpPr>
        <p:spPr>
          <a:xfrm>
            <a:off x="873387" y="1385743"/>
            <a:ext cx="7397226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-457200" algn="just" defTabSz="342900">
              <a:spcBef>
                <a:spcPct val="45000"/>
              </a:spcBef>
              <a:buFontTx/>
              <a:buAutoNum type="arabicPeriod"/>
            </a:pPr>
            <a:r>
              <a:rPr lang="en-US" sz="28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Motivation and previous research</a:t>
            </a:r>
          </a:p>
          <a:p>
            <a:pPr marL="0" indent="-457200" algn="just" defTabSz="342900">
              <a:spcBef>
                <a:spcPct val="45000"/>
              </a:spcBef>
              <a:buFontTx/>
              <a:buAutoNum type="arabicPeriod"/>
            </a:pPr>
            <a:r>
              <a:rPr lang="en-US" sz="28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 - Libra/CP2K workflow</a:t>
            </a:r>
          </a:p>
          <a:p>
            <a:pPr marL="0" indent="-457200" algn="just" defTabSz="342900">
              <a:spcBef>
                <a:spcPct val="45000"/>
              </a:spcBef>
              <a:buFontTx/>
              <a:buAutoNum type="arabicPeriod"/>
            </a:pPr>
            <a:r>
              <a:rPr lang="en-US" sz="28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project: role of water and benchmark analysis</a:t>
            </a:r>
          </a:p>
          <a:p>
            <a:pPr marL="0" indent="-457200" algn="just" defTabSz="342900">
              <a:spcBef>
                <a:spcPct val="45000"/>
              </a:spcBef>
              <a:buFontTx/>
              <a:buAutoNum type="arabicPeriod"/>
            </a:pPr>
            <a:r>
              <a:rPr lang="en-US" sz="28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project: recombination or relaxation in small bare NPs</a:t>
            </a:r>
          </a:p>
          <a:p>
            <a:pPr marL="0" indent="-457200" algn="just" defTabSz="342900">
              <a:spcBef>
                <a:spcPct val="45000"/>
              </a:spcBef>
              <a:buFontTx/>
              <a:buAutoNum type="arabicPeriod"/>
            </a:pPr>
            <a:r>
              <a:rPr lang="en-US" sz="28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  <a:p>
            <a:pPr algn="just"/>
            <a:endParaRPr lang="en-GB" sz="2800"/>
          </a:p>
        </p:txBody>
      </p:sp>
      <p:sp>
        <p:nvSpPr>
          <p:cNvPr id="12" name="Rectángulo 13">
            <a:extLst>
              <a:ext uri="{FF2B5EF4-FFF2-40B4-BE49-F238E27FC236}">
                <a16:creationId xmlns:a16="http://schemas.microsoft.com/office/drawing/2014/main" id="{57BD96C3-7616-68D8-9E0A-17F74A0C86B8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13" name="CuadroTexto 14">
            <a:extLst>
              <a:ext uri="{FF2B5EF4-FFF2-40B4-BE49-F238E27FC236}">
                <a16:creationId xmlns:a16="http://schemas.microsoft.com/office/drawing/2014/main" id="{DB0E74D3-9E60-A64F-9AB0-7910AE8B6AB8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4" name="CuadroTexto 14">
            <a:extLst>
              <a:ext uri="{FF2B5EF4-FFF2-40B4-BE49-F238E27FC236}">
                <a16:creationId xmlns:a16="http://schemas.microsoft.com/office/drawing/2014/main" id="{D63DECAB-A72A-4B73-5083-BB4E39771A2D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2/30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0CD2694-9797-11E7-7F7D-3C7FA4BFB777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73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8">
            <a:extLst>
              <a:ext uri="{FF2B5EF4-FFF2-40B4-BE49-F238E27FC236}">
                <a16:creationId xmlns:a16="http://schemas.microsoft.com/office/drawing/2014/main" id="{6A08405A-EB95-A50C-DBC1-2575C2B33C89}"/>
              </a:ext>
            </a:extLst>
          </p:cNvPr>
          <p:cNvSpPr/>
          <p:nvPr/>
        </p:nvSpPr>
        <p:spPr>
          <a:xfrm>
            <a:off x="2321623" y="156329"/>
            <a:ext cx="4707986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IV)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17B106-A85B-8955-640B-0E3B2AF3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757" y="1168742"/>
            <a:ext cx="131456" cy="2286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201283-FC07-B0C9-28E2-DBD10243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09" y="1168742"/>
            <a:ext cx="131456" cy="2286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FBAA98-8F00-CD97-0AF3-521E61EA7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350" y="1158080"/>
            <a:ext cx="131456" cy="2286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1980FE3-B49E-61EC-7895-E6CBD74EDD8B}"/>
              </a:ext>
            </a:extLst>
          </p:cNvPr>
          <p:cNvSpPr txBox="1"/>
          <p:nvPr/>
        </p:nvSpPr>
        <p:spPr>
          <a:xfrm rot="16200000">
            <a:off x="524871" y="1679825"/>
            <a:ext cx="89402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GB" sz="1400" i="0" baseline="-25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A90CAC-AB06-4A35-6EF0-B2CC39E0A24D}"/>
              </a:ext>
            </a:extLst>
          </p:cNvPr>
          <p:cNvSpPr txBox="1"/>
          <p:nvPr/>
        </p:nvSpPr>
        <p:spPr>
          <a:xfrm rot="16200000">
            <a:off x="373154" y="3065625"/>
            <a:ext cx="119842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s-ES" sz="1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s-ES" sz="1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1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GB" sz="1400" i="0" baseline="-25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3D4FEC-5B18-0EE1-664A-ECB0E119E762}"/>
              </a:ext>
            </a:extLst>
          </p:cNvPr>
          <p:cNvSpPr txBox="1"/>
          <p:nvPr/>
        </p:nvSpPr>
        <p:spPr>
          <a:xfrm>
            <a:off x="1835696" y="836712"/>
            <a:ext cx="9601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FSSH</a:t>
            </a:r>
            <a:endParaRPr lang="en-GB" sz="16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BD1B05-D75C-9BDF-408C-3BEDE4E93034}"/>
              </a:ext>
            </a:extLst>
          </p:cNvPr>
          <p:cNvSpPr txBox="1"/>
          <p:nvPr/>
        </p:nvSpPr>
        <p:spPr>
          <a:xfrm>
            <a:off x="3721276" y="836712"/>
            <a:ext cx="9601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DISH</a:t>
            </a:r>
            <a:endParaRPr lang="en-GB" sz="16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0AAD0B-F449-F354-CE86-ACF3B80A541F}"/>
              </a:ext>
            </a:extLst>
          </p:cNvPr>
          <p:cNvSpPr txBox="1"/>
          <p:nvPr/>
        </p:nvSpPr>
        <p:spPr>
          <a:xfrm>
            <a:off x="5674670" y="840291"/>
            <a:ext cx="9601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MSDM</a:t>
            </a:r>
            <a:endParaRPr lang="en-GB" sz="16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0234F1-8763-416B-9AB7-37DFCD2F8C3B}"/>
              </a:ext>
            </a:extLst>
          </p:cNvPr>
          <p:cNvSpPr txBox="1"/>
          <p:nvPr/>
        </p:nvSpPr>
        <p:spPr>
          <a:xfrm>
            <a:off x="7560250" y="845587"/>
            <a:ext cx="96012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ID-A</a:t>
            </a:r>
            <a:endParaRPr lang="en-GB" sz="16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FEB1FF-9004-E454-B707-8F99095F34E6}"/>
              </a:ext>
            </a:extLst>
          </p:cNvPr>
          <p:cNvSpPr txBox="1"/>
          <p:nvPr/>
        </p:nvSpPr>
        <p:spPr>
          <a:xfrm rot="16200000">
            <a:off x="-492372" y="2998142"/>
            <a:ext cx="16647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AIMD + PBE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BC8BBF8-68E0-8893-0D7D-4AE23DB3CEAC}"/>
              </a:ext>
            </a:extLst>
          </p:cNvPr>
          <p:cNvSpPr txBox="1"/>
          <p:nvPr/>
        </p:nvSpPr>
        <p:spPr>
          <a:xfrm rot="16200000">
            <a:off x="355285" y="4621013"/>
            <a:ext cx="123319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s-ES" sz="1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s-ES" sz="1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1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GB" sz="1400" i="0" baseline="-25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10531D-59E8-748F-684A-73B5A1A73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52" y="1221084"/>
            <a:ext cx="1861610" cy="137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9DFB15-CC67-7B57-B2AD-030E107A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364" y="1235156"/>
            <a:ext cx="3609914" cy="13740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F44D70-631C-1E65-F7A6-4158A238E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081" y="1226957"/>
            <a:ext cx="1815956" cy="137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9682A9-B109-5EC5-A437-0DC0910AC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077" y="1305887"/>
            <a:ext cx="903048" cy="1371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8F46B5-ED3E-0DCB-7E87-FB79205CB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327" y="1315315"/>
            <a:ext cx="1011643" cy="142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7B93F9-9B32-1170-5DEE-5C8339C8B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14" y="1314533"/>
            <a:ext cx="788738" cy="148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0DC6A2-E1A9-EBD5-D7EA-B2E9C133C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1399" y="1345683"/>
            <a:ext cx="800169" cy="1543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A19C244-CFBD-E9C5-3E6D-386EE94C17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7784" y="2612658"/>
            <a:ext cx="3685850" cy="1377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CB55313-672E-3D6C-CE7D-5749C310D8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0657" y="2721823"/>
            <a:ext cx="954488" cy="11431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C123609-2C02-E8D7-F279-43B87B9C1A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2729" y="2697052"/>
            <a:ext cx="983066" cy="1257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D9F16C8-0C80-1D18-0682-05D6B3BEE7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3001" y="2614454"/>
            <a:ext cx="1820036" cy="1377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BCFCCC1-0E4E-C514-66D1-F54793414A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7619" y="2708150"/>
            <a:ext cx="834462" cy="16574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272653F-7E66-65DC-0902-A749E6863C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2082" y="2650426"/>
            <a:ext cx="1817999" cy="1350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ACBA8D5-4AF9-8A47-9D5D-9C233F11DA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8111" y="2706842"/>
            <a:ext cx="783023" cy="16003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CCD1CFE-4BB1-D6F6-BC43-09606F8C47B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4147" y="4129922"/>
            <a:ext cx="1773866" cy="1377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82AC870-8FE6-34CF-B9BA-D78E436A34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0973" y="4210985"/>
            <a:ext cx="777308" cy="15431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D543B2B-332D-965D-6D60-8D7A66864F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21240" y="4129922"/>
            <a:ext cx="3732394" cy="1377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974475A-5158-B137-6CAB-D731542CDA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31299" y="4208225"/>
            <a:ext cx="1005927" cy="13145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A1D501C-5D87-F8AE-9580-7AD293E46D8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92029" y="4216701"/>
            <a:ext cx="971634" cy="14288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90B159C-FC76-B342-E50F-4298BF2142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71735" y="4129922"/>
            <a:ext cx="1767851" cy="1377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485D469-4CF9-7435-7531-9D507BCBF86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24537" y="4214246"/>
            <a:ext cx="840178" cy="148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48465F-0BBF-3572-DDD8-9E07B70A280D}"/>
                  </a:ext>
                </a:extLst>
              </p:cNvPr>
              <p:cNvSpPr txBox="1"/>
              <p:nvPr/>
            </p:nvSpPr>
            <p:spPr>
              <a:xfrm>
                <a:off x="849282" y="5626775"/>
                <a:ext cx="7643786" cy="74892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es-E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 all cases </a:t>
                </a:r>
                <a:r>
                  <a:rPr lang="es-ES" sz="1800" b="1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FSSH yields shorter </a:t>
                </a:r>
                <a:r>
                  <a:rPr lang="es-E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s-ES" sz="1800" b="0" i="0" baseline="300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</a:t>
                </a:r>
                <a:r>
                  <a:rPr lang="es-E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-h</a:t>
                </a:r>
                <a:r>
                  <a:rPr lang="es-ES" sz="1800" b="0" i="0" baseline="300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s-ES" sz="1800" b="0" i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recombination</a:t>
                </a:r>
                <a14:m>
                  <m:oMath xmlns:m="http://schemas.openxmlformats.org/officeDocument/2006/math">
                    <m:r>
                      <a:rPr lang="en-GB" sz="1800" i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800" b="1" i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times</a:t>
                </a:r>
                <a:endParaRPr lang="en-GB" sz="1800" i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spcAft>
                    <a:spcPts val="800"/>
                  </a:spcAft>
                </a:pPr>
                <a:r>
                  <a:rPr lang="en-GB" sz="1800" b="1" i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Faster</a:t>
                </a:r>
                <a:r>
                  <a:rPr lang="en-GB" sz="1800" i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recombination evolution </a:t>
                </a:r>
                <a:r>
                  <a:rPr lang="en-GB" sz="1800" b="1" i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en-GB" sz="1800" i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1800" b="1" i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increasing</a:t>
                </a:r>
                <a:r>
                  <a:rPr lang="en-GB" sz="1800" i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degree of </a:t>
                </a:r>
                <a:r>
                  <a:rPr lang="en-GB" sz="1800" b="1" i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hydroxylation</a:t>
                </a:r>
                <a:endParaRPr lang="en-GB" sz="1800" b="1" i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48465F-0BBF-3572-DDD8-9E07B70A2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82" y="5626775"/>
                <a:ext cx="7643786" cy="748923"/>
              </a:xfrm>
              <a:prstGeom prst="rect">
                <a:avLst/>
              </a:prstGeom>
              <a:blipFill>
                <a:blip r:embed="rId24"/>
                <a:stretch>
                  <a:fillRect t="-2362" b="-102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13">
            <a:extLst>
              <a:ext uri="{FF2B5EF4-FFF2-40B4-BE49-F238E27FC236}">
                <a16:creationId xmlns:a16="http://schemas.microsoft.com/office/drawing/2014/main" id="{35A645F0-0BB1-B444-5D90-4E8EB4BF633D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6AD54DCB-A797-F321-CE34-55E0E799735B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BBD213BC-1C79-4F56-BE78-34AF6E4B7A02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20/30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4" name="CuadroTexto 14">
            <a:extLst>
              <a:ext uri="{FF2B5EF4-FFF2-40B4-BE49-F238E27FC236}">
                <a16:creationId xmlns:a16="http://schemas.microsoft.com/office/drawing/2014/main" id="{F0506299-03E9-5AC1-4992-917DA533C503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501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8">
            <a:extLst>
              <a:ext uri="{FF2B5EF4-FFF2-40B4-BE49-F238E27FC236}">
                <a16:creationId xmlns:a16="http://schemas.microsoft.com/office/drawing/2014/main" id="{6A08405A-EB95-A50C-DBC1-2575C2B33C89}"/>
              </a:ext>
            </a:extLst>
          </p:cNvPr>
          <p:cNvSpPr/>
          <p:nvPr/>
        </p:nvSpPr>
        <p:spPr>
          <a:xfrm>
            <a:off x="1829240" y="188640"/>
            <a:ext cx="5487870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IV)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0">
            <a:extLst>
              <a:ext uri="{FF2B5EF4-FFF2-40B4-BE49-F238E27FC236}">
                <a16:creationId xmlns:a16="http://schemas.microsoft.com/office/drawing/2014/main" id="{B263B187-46E0-8FB8-1969-FF94405FE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70" y="1484784"/>
            <a:ext cx="3873965" cy="289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6561CB76-1C79-FB30-C239-D092BB484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435" y="1484784"/>
            <a:ext cx="3873973" cy="289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212598-2CCB-A0B0-FBA5-4AE026831BA9}"/>
              </a:ext>
            </a:extLst>
          </p:cNvPr>
          <p:cNvSpPr txBox="1"/>
          <p:nvPr/>
        </p:nvSpPr>
        <p:spPr>
          <a:xfrm>
            <a:off x="575556" y="4540448"/>
            <a:ext cx="7992888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mSDM method 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involves a complex description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leading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the elimination of coherences and thus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larger decay</a:t>
            </a:r>
          </a:p>
          <a:p>
            <a:pPr algn="ctr">
              <a:spcAft>
                <a:spcPts val="800"/>
              </a:spcAft>
            </a:pPr>
            <a:r>
              <a:rPr lang="en-GB" sz="1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Hybrid</a:t>
            </a: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TD-DFT </a:t>
            </a:r>
            <a:r>
              <a:rPr lang="en-GB" sz="1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functionals</a:t>
            </a: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give rise to </a:t>
            </a:r>
            <a:r>
              <a:rPr lang="en-GB" sz="1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faster</a:t>
            </a: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</a:t>
            </a:r>
            <a:r>
              <a:rPr lang="en-GB" sz="18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</a:t>
            </a:r>
            <a:r>
              <a:rPr lang="en-GB" sz="18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recombination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800"/>
              </a:spcAft>
            </a:pP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 agreement in final results between ffMD and AIMD!!</a:t>
            </a:r>
          </a:p>
          <a:p>
            <a:pPr>
              <a:spcAft>
                <a:spcPts val="800"/>
              </a:spcAft>
            </a:pP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n-GB" sz="1800" i="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sz="1800" i="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n-GB" sz="1800" i="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n-GB" sz="1800" i="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provides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longer times 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convenient 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photocatalysis</a:t>
            </a:r>
            <a:endParaRPr lang="en-GB" sz="1800" b="1" i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13">
            <a:extLst>
              <a:ext uri="{FF2B5EF4-FFF2-40B4-BE49-F238E27FC236}">
                <a16:creationId xmlns:a16="http://schemas.microsoft.com/office/drawing/2014/main" id="{3FD98AA0-3010-D7FD-1102-CE2837D120ED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9" name="CuadroTexto 14">
            <a:extLst>
              <a:ext uri="{FF2B5EF4-FFF2-40B4-BE49-F238E27FC236}">
                <a16:creationId xmlns:a16="http://schemas.microsoft.com/office/drawing/2014/main" id="{E5D7E2AE-2727-3A52-432A-68570FA5FFB5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EE407A0F-47A9-7489-3FD0-FDF0CEC4D683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21/30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FF111B92-11A7-7E81-995B-73D79984036B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8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888775" y="256966"/>
            <a:ext cx="7750200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project: recombination or relaxation?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45D782-B540-0E8F-EF89-4ED7DDC8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9" y="1188962"/>
            <a:ext cx="8172400" cy="2711807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</p:pic>
      <p:pic>
        <p:nvPicPr>
          <p:cNvPr id="28" name="Picture 27" descr="A group of molecules with red and grey balls&#10;&#10;Description automatically generated with medium confidence">
            <a:extLst>
              <a:ext uri="{FF2B5EF4-FFF2-40B4-BE49-F238E27FC236}">
                <a16:creationId xmlns:a16="http://schemas.microsoft.com/office/drawing/2014/main" id="{8821A364-E5A0-9F1B-8328-543C6F925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6" y="4149080"/>
            <a:ext cx="5310337" cy="20168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CEBBC1-D310-DCE2-C69B-E0082D92EF57}"/>
              </a:ext>
            </a:extLst>
          </p:cNvPr>
          <p:cNvSpPr txBox="1"/>
          <p:nvPr/>
        </p:nvSpPr>
        <p:spPr>
          <a:xfrm>
            <a:off x="6079166" y="4462241"/>
            <a:ext cx="278255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sub-picosecond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excited state lifetime (τ) is attributed to rapid internal conversion </a:t>
            </a:r>
            <a:r>
              <a:rPr lang="en-GB" sz="18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returning to the ground state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ángulo 13">
            <a:extLst>
              <a:ext uri="{FF2B5EF4-FFF2-40B4-BE49-F238E27FC236}">
                <a16:creationId xmlns:a16="http://schemas.microsoft.com/office/drawing/2014/main" id="{0464E23B-469D-FDEE-17E8-D7CDA5CD80C5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3" name="CuadroTexto 14">
            <a:extLst>
              <a:ext uri="{FF2B5EF4-FFF2-40B4-BE49-F238E27FC236}">
                <a16:creationId xmlns:a16="http://schemas.microsoft.com/office/drawing/2014/main" id="{9A94D53C-E33D-89BE-9922-E12E2CB1B400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5" name="CuadroTexto 14">
            <a:extLst>
              <a:ext uri="{FF2B5EF4-FFF2-40B4-BE49-F238E27FC236}">
                <a16:creationId xmlns:a16="http://schemas.microsoft.com/office/drawing/2014/main" id="{A9A531AD-8578-193B-99FE-C7BD9BA20AE7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22/30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6" name="CuadroTexto 14">
            <a:extLst>
              <a:ext uri="{FF2B5EF4-FFF2-40B4-BE49-F238E27FC236}">
                <a16:creationId xmlns:a16="http://schemas.microsoft.com/office/drawing/2014/main" id="{BE28DECA-8217-936C-1A97-C807C853EC40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121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8">
            <a:extLst>
              <a:ext uri="{FF2B5EF4-FFF2-40B4-BE49-F238E27FC236}">
                <a16:creationId xmlns:a16="http://schemas.microsoft.com/office/drawing/2014/main" id="{84A1A319-83F6-2C6D-F705-2F13D1B2AD83}"/>
              </a:ext>
            </a:extLst>
          </p:cNvPr>
          <p:cNvSpPr/>
          <p:nvPr/>
        </p:nvSpPr>
        <p:spPr>
          <a:xfrm>
            <a:off x="1902542" y="295076"/>
            <a:ext cx="5186805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project: Wigner sampling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BBF6F5-38A2-CDFB-F6F8-685F4D587B0A}"/>
              </a:ext>
            </a:extLst>
          </p:cNvPr>
          <p:cNvSpPr txBox="1"/>
          <p:nvPr/>
        </p:nvSpPr>
        <p:spPr>
          <a:xfrm>
            <a:off x="321283" y="2143190"/>
            <a:ext cx="216024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 GEOMETRY OPTIMIZATION WITH CP2K</a:t>
            </a:r>
          </a:p>
          <a:p>
            <a:pPr algn="ctr"/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CALCULATION OF VIBRATIONAL FREQUENCIES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0D46E8-E296-F8F9-C60A-96051D5C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26" y="3896551"/>
            <a:ext cx="2751058" cy="10718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386DFC-21B2-4CB3-285A-D5578137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6" y="5121835"/>
            <a:ext cx="2759080" cy="74546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DFAB0A8C-F862-282D-1275-9E508C11278B}"/>
              </a:ext>
            </a:extLst>
          </p:cNvPr>
          <p:cNvSpPr/>
          <p:nvPr/>
        </p:nvSpPr>
        <p:spPr>
          <a:xfrm>
            <a:off x="5722265" y="2727504"/>
            <a:ext cx="931314" cy="3720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AE5A41-5198-B6EC-600A-77C07EEEACEF}"/>
              </a:ext>
            </a:extLst>
          </p:cNvPr>
          <p:cNvSpPr txBox="1"/>
          <p:nvPr/>
        </p:nvSpPr>
        <p:spPr>
          <a:xfrm>
            <a:off x="3718270" y="2451854"/>
            <a:ext cx="179226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 wigner.py SCRIPT </a:t>
            </a:r>
          </a:p>
          <a:p>
            <a:pPr algn="ctr"/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(-n 100) (-t 300)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C0E3DE-F919-FBF6-2015-6BE70B69ABBF}"/>
              </a:ext>
            </a:extLst>
          </p:cNvPr>
          <p:cNvSpPr txBox="1"/>
          <p:nvPr/>
        </p:nvSpPr>
        <p:spPr>
          <a:xfrm>
            <a:off x="7089347" y="2174855"/>
            <a:ext cx="187796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GEOMETRIES + VELOCITIES:</a:t>
            </a:r>
          </a:p>
          <a:p>
            <a:pPr algn="ctr"/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 STEP1, STEP2 (CAM-B3LYP), STEP3, STEP4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A3F3EC-1212-A681-FDDF-BE204644BDFC}"/>
              </a:ext>
            </a:extLst>
          </p:cNvPr>
          <p:cNvSpPr txBox="1"/>
          <p:nvPr/>
        </p:nvSpPr>
        <p:spPr>
          <a:xfrm>
            <a:off x="5417102" y="2356372"/>
            <a:ext cx="1476794" cy="3720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800" i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initconds file</a:t>
            </a:r>
            <a:endParaRPr lang="en-GB" sz="1800" i="0">
              <a:solidFill>
                <a:schemeClr val="accent6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32A7F2A-5839-51A5-1A64-F85B291E3909}"/>
              </a:ext>
            </a:extLst>
          </p:cNvPr>
          <p:cNvSpPr/>
          <p:nvPr/>
        </p:nvSpPr>
        <p:spPr>
          <a:xfrm rot="5400000">
            <a:off x="7492377" y="4411644"/>
            <a:ext cx="1071899" cy="525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4321D2-727E-F3D9-3649-B98C926836A7}"/>
              </a:ext>
            </a:extLst>
          </p:cNvPr>
          <p:cNvSpPr txBox="1"/>
          <p:nvPr/>
        </p:nvSpPr>
        <p:spPr>
          <a:xfrm>
            <a:off x="7089347" y="5451850"/>
            <a:ext cx="1877961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AVERAGE VALUES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8A87FC1-417A-0F70-C5C6-AFC62215D483}"/>
              </a:ext>
            </a:extLst>
          </p:cNvPr>
          <p:cNvSpPr/>
          <p:nvPr/>
        </p:nvSpPr>
        <p:spPr>
          <a:xfrm>
            <a:off x="2580207" y="2727504"/>
            <a:ext cx="931314" cy="3720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E50F96-8255-0277-5632-692F00181EC5}"/>
              </a:ext>
            </a:extLst>
          </p:cNvPr>
          <p:cNvSpPr txBox="1"/>
          <p:nvPr/>
        </p:nvSpPr>
        <p:spPr>
          <a:xfrm>
            <a:off x="2361500" y="2326944"/>
            <a:ext cx="1476794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100" i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TiO</a:t>
            </a:r>
            <a:r>
              <a:rPr lang="en-GB" sz="1100" i="0" baseline="-2500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100" i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_01-VIBRATIONS-1.mol</a:t>
            </a:r>
          </a:p>
        </p:txBody>
      </p:sp>
      <p:sp>
        <p:nvSpPr>
          <p:cNvPr id="2" name="Rectángulo 13">
            <a:extLst>
              <a:ext uri="{FF2B5EF4-FFF2-40B4-BE49-F238E27FC236}">
                <a16:creationId xmlns:a16="http://schemas.microsoft.com/office/drawing/2014/main" id="{4A0CBC3C-C915-BB13-A401-A71E6E1E502A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8" name="CuadroTexto 14">
            <a:extLst>
              <a:ext uri="{FF2B5EF4-FFF2-40B4-BE49-F238E27FC236}">
                <a16:creationId xmlns:a16="http://schemas.microsoft.com/office/drawing/2014/main" id="{949BB129-2D8A-3B12-D392-40D48A96D858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9" name="CuadroTexto 14">
            <a:extLst>
              <a:ext uri="{FF2B5EF4-FFF2-40B4-BE49-F238E27FC236}">
                <a16:creationId xmlns:a16="http://schemas.microsoft.com/office/drawing/2014/main" id="{30E09171-D644-6F82-8455-E4553D73BC86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23/30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59C1B4E4-CBAB-2E4A-BF9C-3BE9FB5AE60B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215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103D913C-07CB-5FFE-804E-4E7EB4017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061" y="5179800"/>
            <a:ext cx="3236314" cy="2808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/>
            <a:r>
              <a:rPr lang="en-GB" altLang="en-US" sz="16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timescale: </a:t>
            </a:r>
            <a:r>
              <a:rPr lang="en-GB" altLang="en-US" sz="1600" b="1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26.34+-7.94 ps</a:t>
            </a:r>
            <a:r>
              <a:rPr lang="en-GB" altLang="en-US" sz="160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1FFD563-754A-A7A6-DFE1-05829DC35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07513"/>
            <a:ext cx="138564" cy="2423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685800" eaLnBrk="0" hangingPunct="0"/>
            <a:endParaRPr lang="en-GB" altLang="en-US" sz="1350" i="0"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DF2364AA-4008-8509-93D8-C645447CE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04" y="5179801"/>
            <a:ext cx="3236314" cy="2808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/>
            <a:r>
              <a:rPr lang="en-GB" altLang="en-US" sz="16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timescale: </a:t>
            </a:r>
            <a:r>
              <a:rPr lang="en-GB" altLang="en-US" sz="1600" b="1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915.95+-64.22 ps</a:t>
            </a:r>
            <a:r>
              <a:rPr lang="en-GB" altLang="en-US" sz="160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97866A1E-A371-365B-4482-3F850C07F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5492"/>
            <a:ext cx="4744704" cy="33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444DD1-80A3-9132-8517-27BBD6E5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90" y="1452554"/>
            <a:ext cx="4005456" cy="310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667EAC-3B47-9B52-F454-4495E90C4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569" y="1500180"/>
            <a:ext cx="321514" cy="271501"/>
          </a:xfrm>
          <a:prstGeom prst="rect">
            <a:avLst/>
          </a:prstGeom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AC4A8FCD-A6EC-63CE-3698-EFCC2C1C0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946" y="1500179"/>
            <a:ext cx="4494983" cy="33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18">
            <a:extLst>
              <a:ext uri="{FF2B5EF4-FFF2-40B4-BE49-F238E27FC236}">
                <a16:creationId xmlns:a16="http://schemas.microsoft.com/office/drawing/2014/main" id="{84A1A319-83F6-2C6D-F705-2F13D1B2AD83}"/>
              </a:ext>
            </a:extLst>
          </p:cNvPr>
          <p:cNvSpPr/>
          <p:nvPr/>
        </p:nvSpPr>
        <p:spPr>
          <a:xfrm>
            <a:off x="2913587" y="246780"/>
            <a:ext cx="3323185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project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6813E4-7D91-5E6E-3BEF-4CF37FE17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361" y="865689"/>
            <a:ext cx="1285867" cy="848125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8D64E891-C971-E49C-8052-6B4665ED6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431" y="5934665"/>
            <a:ext cx="5634759" cy="2808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/>
            <a:r>
              <a:rPr lang="en-GB" altLang="en-US" sz="16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 orders of magnitude bigger than the experimental times</a:t>
            </a:r>
            <a:r>
              <a:rPr lang="en-GB" altLang="en-US" sz="160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Rectángulo 13">
            <a:extLst>
              <a:ext uri="{FF2B5EF4-FFF2-40B4-BE49-F238E27FC236}">
                <a16:creationId xmlns:a16="http://schemas.microsoft.com/office/drawing/2014/main" id="{262B7DFE-2052-9E39-909F-6AC61CCC286C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EE6FA01C-CDA4-CCBE-015C-FB8F1265A110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4" name="CuadroTexto 14">
            <a:extLst>
              <a:ext uri="{FF2B5EF4-FFF2-40B4-BE49-F238E27FC236}">
                <a16:creationId xmlns:a16="http://schemas.microsoft.com/office/drawing/2014/main" id="{486EC4D1-014A-62CE-629E-3444BD813ED9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24/30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C204FB0-26D9-5AB3-7AE7-339F6D0068DD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439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103D913C-07CB-5FFE-804E-4E7EB4017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42" y="5247941"/>
            <a:ext cx="4178804" cy="2808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/>
            <a:r>
              <a:rPr lang="en-GB" altLang="en-US" sz="16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timescale: </a:t>
            </a:r>
            <a:r>
              <a:rPr lang="en-GB" altLang="en-US" sz="1600" b="1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5.00+-2.08 ps</a:t>
            </a:r>
            <a:r>
              <a:rPr lang="en-GB" altLang="en-US" sz="160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1FFD563-754A-A7A6-DFE1-05829DC35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07513"/>
            <a:ext cx="138564" cy="2423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685800" eaLnBrk="0" hangingPunct="0"/>
            <a:endParaRPr lang="en-GB" altLang="en-US" sz="1350" i="0"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DF2364AA-4008-8509-93D8-C645447CE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077" y="5247941"/>
            <a:ext cx="3998375" cy="2808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/>
            <a:r>
              <a:rPr lang="en-GB" altLang="en-US" sz="16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timescale: </a:t>
            </a:r>
            <a:r>
              <a:rPr lang="en-GB" altLang="en-US" sz="1600" b="1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33.67+-14.65 ps</a:t>
            </a:r>
            <a:r>
              <a:rPr lang="en-GB" altLang="en-US" sz="160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A99032-EF0F-D40C-CDAE-4C0C3A0B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0"/>
            <a:ext cx="4495946" cy="335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A5D20-A8DB-7987-17EF-7A902FBB9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6734"/>
            <a:ext cx="4500563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419ECC-ECF6-CC61-F093-3B3E2ACE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42" y="1888552"/>
            <a:ext cx="584123" cy="2425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D22DD3-9152-E956-34EC-26F0076BA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6" y="1940138"/>
            <a:ext cx="225746" cy="2322043"/>
          </a:xfrm>
          <a:prstGeom prst="rect">
            <a:avLst/>
          </a:prstGeom>
        </p:spPr>
      </p:pic>
      <p:sp>
        <p:nvSpPr>
          <p:cNvPr id="3" name="Rectángulo 18">
            <a:extLst>
              <a:ext uri="{FF2B5EF4-FFF2-40B4-BE49-F238E27FC236}">
                <a16:creationId xmlns:a16="http://schemas.microsoft.com/office/drawing/2014/main" id="{FF5711F5-F287-DDD0-7CEE-D98BF4F24864}"/>
              </a:ext>
            </a:extLst>
          </p:cNvPr>
          <p:cNvSpPr/>
          <p:nvPr/>
        </p:nvSpPr>
        <p:spPr>
          <a:xfrm>
            <a:off x="2913587" y="246780"/>
            <a:ext cx="3323185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project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18BF2-2114-1DD2-F9C4-328251FB5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987" y="984887"/>
            <a:ext cx="943090" cy="578155"/>
          </a:xfrm>
          <a:prstGeom prst="rect">
            <a:avLst/>
          </a:prstGeom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3650B1D7-1BA5-DB2F-B601-34AC0BE22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431" y="5934665"/>
            <a:ext cx="5634759" cy="28084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hangingPunct="0"/>
            <a:r>
              <a:rPr lang="en-GB" altLang="en-US" sz="16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 orders of magnitude bigger than the experimental times</a:t>
            </a:r>
            <a:r>
              <a:rPr lang="en-GB" altLang="en-US" sz="160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Rectángulo 13">
            <a:extLst>
              <a:ext uri="{FF2B5EF4-FFF2-40B4-BE49-F238E27FC236}">
                <a16:creationId xmlns:a16="http://schemas.microsoft.com/office/drawing/2014/main" id="{A22348CA-DA3B-184A-4043-90BC7CC69982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7" name="CuadroTexto 14">
            <a:extLst>
              <a:ext uri="{FF2B5EF4-FFF2-40B4-BE49-F238E27FC236}">
                <a16:creationId xmlns:a16="http://schemas.microsoft.com/office/drawing/2014/main" id="{D9336743-EBCB-B1AD-4E75-8914662756EB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6" name="CuadroTexto 14">
            <a:extLst>
              <a:ext uri="{FF2B5EF4-FFF2-40B4-BE49-F238E27FC236}">
                <a16:creationId xmlns:a16="http://schemas.microsoft.com/office/drawing/2014/main" id="{78F2FB99-65A6-8961-4DAB-9EFB2251B842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25/30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7" name="CuadroTexto 14">
            <a:extLst>
              <a:ext uri="{FF2B5EF4-FFF2-40B4-BE49-F238E27FC236}">
                <a16:creationId xmlns:a16="http://schemas.microsoft.com/office/drawing/2014/main" id="{83FEE554-7E01-9E2E-5D11-160BBF0C03AD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09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81FFD563-754A-A7A6-DFE1-05829DC35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907513"/>
            <a:ext cx="138564" cy="2423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685800" eaLnBrk="0" hangingPunct="0"/>
            <a:endParaRPr lang="en-GB" altLang="en-US" sz="1350" i="0">
              <a:latin typeface="Arial" panose="020B0604020202020204" pitchFamily="34" charset="0"/>
            </a:endParaRPr>
          </a:p>
        </p:txBody>
      </p:sp>
      <p:sp>
        <p:nvSpPr>
          <p:cNvPr id="3" name="Rectángulo 18">
            <a:extLst>
              <a:ext uri="{FF2B5EF4-FFF2-40B4-BE49-F238E27FC236}">
                <a16:creationId xmlns:a16="http://schemas.microsoft.com/office/drawing/2014/main" id="{FF5711F5-F287-DDD0-7CEE-D98BF4F24864}"/>
              </a:ext>
            </a:extLst>
          </p:cNvPr>
          <p:cNvSpPr/>
          <p:nvPr/>
        </p:nvSpPr>
        <p:spPr>
          <a:xfrm>
            <a:off x="1992028" y="204021"/>
            <a:ext cx="5546845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project: trajectory aligment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F7A87-12FF-08AC-EC14-697249A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54" y="1028700"/>
            <a:ext cx="2133513" cy="2414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08CC4-F4CC-8DB3-FC8C-AD1E9B70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015" y="1028700"/>
            <a:ext cx="2133513" cy="2414358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3032534F-13D9-C450-50F4-B3A54245C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16" y="3470510"/>
            <a:ext cx="3436894" cy="22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06487DF8-0F75-40D1-6542-F28CCFF7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710" y="3512602"/>
            <a:ext cx="3436894" cy="22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7">
            <a:extLst>
              <a:ext uri="{FF2B5EF4-FFF2-40B4-BE49-F238E27FC236}">
                <a16:creationId xmlns:a16="http://schemas.microsoft.com/office/drawing/2014/main" id="{959B51E8-07C7-B65D-9043-101EC8987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9632" y="5870362"/>
            <a:ext cx="3244904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Average timescale: </a:t>
            </a:r>
            <a:r>
              <a:rPr lang="en-GB" altLang="en-US" sz="1400" b="1" i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17</a:t>
            </a:r>
            <a:r>
              <a:rPr kumimoji="0" lang="en-GB" altLang="en-US" sz="1400" b="1" i="0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.89+-1.09 ps</a:t>
            </a:r>
            <a:r>
              <a:rPr kumimoji="0" lang="en-GB" altLang="en-US" sz="11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GB" altLang="en-US" sz="3200" b="0" i="0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4D22DADC-6B09-D24F-5816-21DBB3A4A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9466" y="5870362"/>
            <a:ext cx="2939260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0" i="0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Average timescale: </a:t>
            </a:r>
            <a:r>
              <a:rPr lang="en-GB" altLang="en-US" sz="1400" b="1" i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41</a:t>
            </a:r>
            <a:r>
              <a:rPr kumimoji="0" lang="en-GB" altLang="en-US" sz="1400" b="1" i="0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.56+-</a:t>
            </a:r>
            <a:r>
              <a:rPr lang="en-GB" altLang="en-US" sz="1400" b="1" i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</a:t>
            </a:r>
            <a:r>
              <a:rPr kumimoji="0" lang="en-GB" altLang="en-US" sz="1400" b="1" i="0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.64 ps</a:t>
            </a:r>
            <a:r>
              <a:rPr kumimoji="0" lang="en-GB" altLang="en-US" sz="1100" b="0" i="0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GB" altLang="en-US" sz="3200" b="0" i="0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ángulo 13">
            <a:extLst>
              <a:ext uri="{FF2B5EF4-FFF2-40B4-BE49-F238E27FC236}">
                <a16:creationId xmlns:a16="http://schemas.microsoft.com/office/drawing/2014/main" id="{E8531D0F-BADB-4062-36F7-51AC5C53EB6B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5" name="CuadroTexto 14">
            <a:extLst>
              <a:ext uri="{FF2B5EF4-FFF2-40B4-BE49-F238E27FC236}">
                <a16:creationId xmlns:a16="http://schemas.microsoft.com/office/drawing/2014/main" id="{C87186E4-B0D7-33B5-1D12-154ABAB390D4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6" name="CuadroTexto 14">
            <a:extLst>
              <a:ext uri="{FF2B5EF4-FFF2-40B4-BE49-F238E27FC236}">
                <a16:creationId xmlns:a16="http://schemas.microsoft.com/office/drawing/2014/main" id="{2A4063B3-7D10-155A-2625-9792250DAC04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26/30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23DCC801-1A3C-5731-4D62-7D44AD8AB840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81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42FCDA-7489-376D-67E4-BFE566867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52" y="1451733"/>
            <a:ext cx="3339590" cy="2128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07F713-1B1C-65F2-1731-7B3BE52E2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354" y="1411685"/>
            <a:ext cx="3443589" cy="212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C19084-38FF-2226-6175-35D5FB2D5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20" y="3604245"/>
            <a:ext cx="3339590" cy="20573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1508E2-2178-25EC-14B8-9828F9A8095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880353" y="3614496"/>
            <a:ext cx="3443590" cy="20573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113A7E-0D7E-5344-8D8D-842128CDDCAA}"/>
              </a:ext>
            </a:extLst>
          </p:cNvPr>
          <p:cNvSpPr/>
          <p:nvPr/>
        </p:nvSpPr>
        <p:spPr>
          <a:xfrm>
            <a:off x="3722440" y="2531131"/>
            <a:ext cx="294968" cy="19910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0F5CE2-4C17-E901-BDFC-8BD4760AFDAC}"/>
              </a:ext>
            </a:extLst>
          </p:cNvPr>
          <p:cNvSpPr/>
          <p:nvPr/>
        </p:nvSpPr>
        <p:spPr>
          <a:xfrm>
            <a:off x="7828260" y="2530639"/>
            <a:ext cx="294968" cy="19910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B03EC3-89A5-7FDA-F800-1687BF0B2067}"/>
              </a:ext>
            </a:extLst>
          </p:cNvPr>
          <p:cNvSpPr/>
          <p:nvPr/>
        </p:nvSpPr>
        <p:spPr>
          <a:xfrm>
            <a:off x="3775588" y="4682272"/>
            <a:ext cx="294968" cy="19910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29217C-A41B-D438-D0A9-7BF618F2022D}"/>
              </a:ext>
            </a:extLst>
          </p:cNvPr>
          <p:cNvSpPr/>
          <p:nvPr/>
        </p:nvSpPr>
        <p:spPr>
          <a:xfrm>
            <a:off x="7830902" y="4695112"/>
            <a:ext cx="294968" cy="19910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13363C1-A605-CEAB-B8B7-717445A93003}"/>
              </a:ext>
            </a:extLst>
          </p:cNvPr>
          <p:cNvSpPr txBox="1">
            <a:spLocks/>
          </p:cNvSpPr>
          <p:nvPr/>
        </p:nvSpPr>
        <p:spPr>
          <a:xfrm>
            <a:off x="628650" y="43336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700" u="sng" baseline="-25000"/>
          </a:p>
        </p:txBody>
      </p:sp>
      <p:sp>
        <p:nvSpPr>
          <p:cNvPr id="6" name="Rectángulo 18">
            <a:extLst>
              <a:ext uri="{FF2B5EF4-FFF2-40B4-BE49-F238E27FC236}">
                <a16:creationId xmlns:a16="http://schemas.microsoft.com/office/drawing/2014/main" id="{FD16FBF8-5D08-4A90-8AE6-345F70EAE2BE}"/>
              </a:ext>
            </a:extLst>
          </p:cNvPr>
          <p:cNvSpPr/>
          <p:nvPr/>
        </p:nvSpPr>
        <p:spPr>
          <a:xfrm>
            <a:off x="1760181" y="513768"/>
            <a:ext cx="5978893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project: </a:t>
            </a:r>
            <a:r>
              <a:rPr lang="es-ES" sz="2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Oscillator Strength TiO</a:t>
            </a:r>
            <a:r>
              <a:rPr lang="es-ES" sz="28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13">
            <a:extLst>
              <a:ext uri="{FF2B5EF4-FFF2-40B4-BE49-F238E27FC236}">
                <a16:creationId xmlns:a16="http://schemas.microsoft.com/office/drawing/2014/main" id="{021DEF0B-571F-CFC1-1086-12FFEC8D950F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9" name="CuadroTexto 14">
            <a:extLst>
              <a:ext uri="{FF2B5EF4-FFF2-40B4-BE49-F238E27FC236}">
                <a16:creationId xmlns:a16="http://schemas.microsoft.com/office/drawing/2014/main" id="{10E0CABE-2419-9814-6913-4596985C893E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685B0C07-CC64-6319-09EF-119D1C0CAFFF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27/30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3" name="CuadroTexto 14">
            <a:extLst>
              <a:ext uri="{FF2B5EF4-FFF2-40B4-BE49-F238E27FC236}">
                <a16:creationId xmlns:a16="http://schemas.microsoft.com/office/drawing/2014/main" id="{7B619A55-4558-1B93-AE7C-411B34BA277F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562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31A4-FC94-BB73-0955-F1116043906F}"/>
              </a:ext>
            </a:extLst>
          </p:cNvPr>
          <p:cNvSpPr txBox="1">
            <a:spLocks/>
          </p:cNvSpPr>
          <p:nvPr/>
        </p:nvSpPr>
        <p:spPr>
          <a:xfrm>
            <a:off x="628650" y="43336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2700" u="sng" baseline="-25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55A5C-0F4F-BFA8-C334-F3F9D30D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6" y="1422529"/>
            <a:ext cx="8604448" cy="4584188"/>
          </a:xfrm>
          <a:prstGeom prst="rect">
            <a:avLst/>
          </a:prstGeom>
        </p:spPr>
      </p:pic>
      <p:sp>
        <p:nvSpPr>
          <p:cNvPr id="8" name="Rectángulo 18">
            <a:extLst>
              <a:ext uri="{FF2B5EF4-FFF2-40B4-BE49-F238E27FC236}">
                <a16:creationId xmlns:a16="http://schemas.microsoft.com/office/drawing/2014/main" id="{018C467C-3AAF-6A7B-A5A2-575AFF39EBAC}"/>
              </a:ext>
            </a:extLst>
          </p:cNvPr>
          <p:cNvSpPr/>
          <p:nvPr/>
        </p:nvSpPr>
        <p:spPr>
          <a:xfrm>
            <a:off x="1760181" y="513768"/>
            <a:ext cx="5978893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 project: </a:t>
            </a:r>
            <a:r>
              <a:rPr lang="es-ES" sz="2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TiO</a:t>
            </a:r>
            <a:r>
              <a:rPr lang="es-ES" sz="28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C3B0D-5048-E4CC-5AC1-EC440A341494}"/>
              </a:ext>
            </a:extLst>
          </p:cNvPr>
          <p:cNvSpPr txBox="1"/>
          <p:nvPr/>
        </p:nvSpPr>
        <p:spPr>
          <a:xfrm>
            <a:off x="5940152" y="4581128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/>
              <a:t>✅</a:t>
            </a:r>
          </a:p>
        </p:txBody>
      </p:sp>
      <p:sp>
        <p:nvSpPr>
          <p:cNvPr id="3" name="Rectángulo 13">
            <a:extLst>
              <a:ext uri="{FF2B5EF4-FFF2-40B4-BE49-F238E27FC236}">
                <a16:creationId xmlns:a16="http://schemas.microsoft.com/office/drawing/2014/main" id="{5FE28C0A-B505-F2EE-033D-9271378D7A4A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4" name="CuadroTexto 14">
            <a:extLst>
              <a:ext uri="{FF2B5EF4-FFF2-40B4-BE49-F238E27FC236}">
                <a16:creationId xmlns:a16="http://schemas.microsoft.com/office/drawing/2014/main" id="{7E09A731-282E-7782-38E1-1BED9F54C841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5" name="CuadroTexto 14">
            <a:extLst>
              <a:ext uri="{FF2B5EF4-FFF2-40B4-BE49-F238E27FC236}">
                <a16:creationId xmlns:a16="http://schemas.microsoft.com/office/drawing/2014/main" id="{8FFFC285-F7EA-936A-1027-E83674B0D28D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28/30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6" name="CuadroTexto 14">
            <a:extLst>
              <a:ext uri="{FF2B5EF4-FFF2-40B4-BE49-F238E27FC236}">
                <a16:creationId xmlns:a16="http://schemas.microsoft.com/office/drawing/2014/main" id="{654F5F32-7852-D316-2628-3204DF1B4B3F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98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1 Rectángulo">
            <a:extLst>
              <a:ext uri="{FF2B5EF4-FFF2-40B4-BE49-F238E27FC236}">
                <a16:creationId xmlns:a16="http://schemas.microsoft.com/office/drawing/2014/main" id="{DC5FDE86-7F9E-0780-0E98-06176A3F8238}"/>
              </a:ext>
            </a:extLst>
          </p:cNvPr>
          <p:cNvSpPr/>
          <p:nvPr/>
        </p:nvSpPr>
        <p:spPr>
          <a:xfrm>
            <a:off x="0" y="31993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spcBef>
                <a:spcPct val="45000"/>
              </a:spcBef>
            </a:pPr>
            <a:r>
              <a:rPr lang="en-US" sz="1400" u="sng" dirty="0">
                <a:solidFill>
                  <a:srgbClr val="FFFFFF"/>
                </a:solidFill>
              </a:rPr>
              <a:t>5</a:t>
            </a:r>
            <a:r>
              <a:rPr lang="en-US" sz="1400" u="sng">
                <a:solidFill>
                  <a:srgbClr val="FFFFFF"/>
                </a:solidFill>
              </a:rPr>
              <a:t>. Conclusions</a:t>
            </a:r>
            <a:endParaRPr lang="en-US" sz="1400" u="sng" baseline="-25000" dirty="0">
              <a:solidFill>
                <a:srgbClr val="FFFFFF"/>
              </a:solidFill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3126518-6A75-D296-0F76-9D0D02A49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07" y="791760"/>
            <a:ext cx="8210738" cy="52937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i="0" dirty="0"/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Libra (interchanged with CP2K) provides a complete workflow to analyse excited state dynamics in titania systems. </a:t>
            </a:r>
          </a:p>
          <a:p>
            <a:pPr algn="just"/>
            <a:endParaRPr lang="en-GB" sz="26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GB" sz="2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Influence of water in general reduce recombination times, as NACs increase. Methodology assessment: ffMD is efficient counterpart to AIMD. Hybrid functionals give rise to faster S</a:t>
            </a:r>
            <a:r>
              <a:rPr lang="en-GB" sz="2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</a:t>
            </a:r>
            <a:r>
              <a:rPr lang="en-GB" sz="2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recombination.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en-GB" sz="26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GB" sz="2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anhydrous calster undergo fast relaxation among optical levels that has been overlooked in experimental research.</a:t>
            </a:r>
          </a:p>
        </p:txBody>
      </p:sp>
      <p:sp>
        <p:nvSpPr>
          <p:cNvPr id="5" name="6 Rectángulo">
            <a:extLst>
              <a:ext uri="{FF2B5EF4-FFF2-40B4-BE49-F238E27FC236}">
                <a16:creationId xmlns:a16="http://schemas.microsoft.com/office/drawing/2014/main" id="{F13DEF17-BCF8-BD74-4F68-CDD771C780E0}"/>
              </a:ext>
            </a:extLst>
          </p:cNvPr>
          <p:cNvSpPr/>
          <p:nvPr/>
        </p:nvSpPr>
        <p:spPr>
          <a:xfrm>
            <a:off x="5591000" y="-21784"/>
            <a:ext cx="3456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hangingPunct="1">
              <a:spcBef>
                <a:spcPct val="45000"/>
              </a:spcBef>
            </a:pPr>
            <a:r>
              <a:rPr lang="en-US" sz="1400">
                <a:solidFill>
                  <a:srgbClr val="FFFFFF"/>
                </a:solidFill>
              </a:rPr>
              <a:t>ESPA Tarragona 2024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5" name="Rectángulo 18">
            <a:extLst>
              <a:ext uri="{FF2B5EF4-FFF2-40B4-BE49-F238E27FC236}">
                <a16:creationId xmlns:a16="http://schemas.microsoft.com/office/drawing/2014/main" id="{923F35CF-7930-5EB8-346B-716139BB0C4B}"/>
              </a:ext>
            </a:extLst>
          </p:cNvPr>
          <p:cNvSpPr/>
          <p:nvPr/>
        </p:nvSpPr>
        <p:spPr>
          <a:xfrm>
            <a:off x="1497131" y="268540"/>
            <a:ext cx="6173090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 13">
            <a:extLst>
              <a:ext uri="{FF2B5EF4-FFF2-40B4-BE49-F238E27FC236}">
                <a16:creationId xmlns:a16="http://schemas.microsoft.com/office/drawing/2014/main" id="{429BEC72-7D58-F73B-2F26-1E0C41402122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C744A7CE-4C92-EF03-AABE-0EF7E1A5C375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B3AAD0B8-860D-B52A-0A0A-09A0C0C31C4E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29/30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DEDD7A5E-28B1-E7D6-FF33-C95A55F3F003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0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3 CuadroTexto">
            <a:extLst>
              <a:ext uri="{FF2B5EF4-FFF2-40B4-BE49-F238E27FC236}">
                <a16:creationId xmlns:a16="http://schemas.microsoft.com/office/drawing/2014/main" id="{F83A740F-60AB-4392-BB45-3A44A0B4E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33" y="346830"/>
            <a:ext cx="8964488" cy="608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algn="l" hangingPunct="0">
              <a:spcAft>
                <a:spcPts val="1413"/>
              </a:spcAft>
              <a:buSzPct val="45000"/>
              <a:buFont typeface="StarSymbol"/>
              <a:buNone/>
            </a:pPr>
            <a:r>
              <a:rPr lang="en-US" sz="32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b="1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r>
              <a:rPr lang="en-US" sz="20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</a:t>
            </a:r>
            <a:endParaRPr lang="en-US" sz="32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r>
              <a:rPr lang="en-US" sz="32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6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b="1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b="1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b="1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b="1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b="1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200" b="1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endParaRPr lang="en-US" sz="360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ol 42">
            <a:extLst>
              <a:ext uri="{FF2B5EF4-FFF2-40B4-BE49-F238E27FC236}">
                <a16:creationId xmlns:a16="http://schemas.microsoft.com/office/drawing/2014/main" id="{0377F06A-ECA0-6B41-8578-5149931C0190}"/>
              </a:ext>
            </a:extLst>
          </p:cNvPr>
          <p:cNvSpPr/>
          <p:nvPr/>
        </p:nvSpPr>
        <p:spPr>
          <a:xfrm>
            <a:off x="7346914" y="930160"/>
            <a:ext cx="514896" cy="488797"/>
          </a:xfrm>
          <a:prstGeom prst="su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i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ayo 43">
            <a:extLst>
              <a:ext uri="{FF2B5EF4-FFF2-40B4-BE49-F238E27FC236}">
                <a16:creationId xmlns:a16="http://schemas.microsoft.com/office/drawing/2014/main" id="{8BE21DF2-5044-3D0F-330E-A37C4A3307C7}"/>
              </a:ext>
            </a:extLst>
          </p:cNvPr>
          <p:cNvSpPr/>
          <p:nvPr/>
        </p:nvSpPr>
        <p:spPr>
          <a:xfrm rot="430184" flipH="1">
            <a:off x="6904726" y="1357848"/>
            <a:ext cx="610695" cy="708260"/>
          </a:xfrm>
          <a:prstGeom prst="lightningBolt">
            <a:avLst/>
          </a:prstGeom>
          <a:gradFill>
            <a:gsLst>
              <a:gs pos="0">
                <a:srgbClr val="C00000">
                  <a:alpha val="45000"/>
                  <a:lumMod val="71000"/>
                  <a:lumOff val="29000"/>
                </a:srgbClr>
              </a:gs>
              <a:gs pos="11000">
                <a:srgbClr val="FF0000"/>
              </a:gs>
              <a:gs pos="89000">
                <a:srgbClr val="3850B0"/>
              </a:gs>
              <a:gs pos="78000">
                <a:srgbClr val="0070C0"/>
              </a:gs>
              <a:gs pos="68000">
                <a:srgbClr val="00B0F0"/>
              </a:gs>
              <a:gs pos="57000">
                <a:srgbClr val="00B050"/>
              </a:gs>
              <a:gs pos="46000">
                <a:srgbClr val="92D050"/>
              </a:gs>
              <a:gs pos="34000">
                <a:srgbClr val="FFFF00"/>
              </a:gs>
              <a:gs pos="23000">
                <a:srgbClr val="FFC000"/>
              </a:gs>
              <a:gs pos="100000">
                <a:srgbClr val="7030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i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Conector recto de flecha 45">
            <a:extLst>
              <a:ext uri="{FF2B5EF4-FFF2-40B4-BE49-F238E27FC236}">
                <a16:creationId xmlns:a16="http://schemas.microsoft.com/office/drawing/2014/main" id="{2234C60E-B203-C8AE-EB34-0BCD18655E13}"/>
              </a:ext>
            </a:extLst>
          </p:cNvPr>
          <p:cNvCxnSpPr>
            <a:cxnSpLocks/>
          </p:cNvCxnSpPr>
          <p:nvPr/>
        </p:nvCxnSpPr>
        <p:spPr>
          <a:xfrm>
            <a:off x="7414527" y="2539257"/>
            <a:ext cx="0" cy="7428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46">
            <a:extLst>
              <a:ext uri="{FF2B5EF4-FFF2-40B4-BE49-F238E27FC236}">
                <a16:creationId xmlns:a16="http://schemas.microsoft.com/office/drawing/2014/main" id="{985A0034-6217-DC2A-5FBE-C34A062B97DD}"/>
              </a:ext>
            </a:extLst>
          </p:cNvPr>
          <p:cNvSpPr txBox="1"/>
          <p:nvPr/>
        </p:nvSpPr>
        <p:spPr>
          <a:xfrm>
            <a:off x="7459469" y="2662087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i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Chemical</a:t>
            </a:r>
            <a:r>
              <a:rPr lang="es-ES" sz="14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400" i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</a:t>
            </a:r>
            <a:endParaRPr lang="es-ES" sz="140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sz="14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𝚫G</a:t>
            </a:r>
            <a:r>
              <a:rPr lang="es-ES" sz="1400" i="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s-ES" sz="14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237 kJ/mol</a:t>
            </a:r>
          </a:p>
        </p:txBody>
      </p:sp>
      <p:cxnSp>
        <p:nvCxnSpPr>
          <p:cNvPr id="24" name="Conector recto de flecha 81">
            <a:extLst>
              <a:ext uri="{FF2B5EF4-FFF2-40B4-BE49-F238E27FC236}">
                <a16:creationId xmlns:a16="http://schemas.microsoft.com/office/drawing/2014/main" id="{84CBF21D-7779-93CE-6204-DF95CB4E0461}"/>
              </a:ext>
            </a:extLst>
          </p:cNvPr>
          <p:cNvCxnSpPr>
            <a:cxnSpLocks/>
          </p:cNvCxnSpPr>
          <p:nvPr/>
        </p:nvCxnSpPr>
        <p:spPr>
          <a:xfrm flipV="1">
            <a:off x="4765452" y="1715694"/>
            <a:ext cx="0" cy="15960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82">
            <a:extLst>
              <a:ext uri="{FF2B5EF4-FFF2-40B4-BE49-F238E27FC236}">
                <a16:creationId xmlns:a16="http://schemas.microsoft.com/office/drawing/2014/main" id="{A91DCB5D-F805-3FEE-6B8A-49D0E8FF8AA2}"/>
              </a:ext>
            </a:extLst>
          </p:cNvPr>
          <p:cNvCxnSpPr>
            <a:cxnSpLocks/>
          </p:cNvCxnSpPr>
          <p:nvPr/>
        </p:nvCxnSpPr>
        <p:spPr>
          <a:xfrm>
            <a:off x="4765451" y="3299718"/>
            <a:ext cx="323649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83">
            <a:extLst>
              <a:ext uri="{FF2B5EF4-FFF2-40B4-BE49-F238E27FC236}">
                <a16:creationId xmlns:a16="http://schemas.microsoft.com/office/drawing/2014/main" id="{D8B634DF-E55A-F87E-A7DD-148EB0726FC0}"/>
              </a:ext>
            </a:extLst>
          </p:cNvPr>
          <p:cNvSpPr txBox="1"/>
          <p:nvPr/>
        </p:nvSpPr>
        <p:spPr>
          <a:xfrm rot="16200000">
            <a:off x="4013208" y="2246597"/>
            <a:ext cx="1061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</a:t>
            </a:r>
            <a:endParaRPr lang="es-ES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Forma libre 84">
            <a:extLst>
              <a:ext uri="{FF2B5EF4-FFF2-40B4-BE49-F238E27FC236}">
                <a16:creationId xmlns:a16="http://schemas.microsoft.com/office/drawing/2014/main" id="{6F85A782-08E9-8517-9DBE-04DB370D1D12}"/>
              </a:ext>
            </a:extLst>
          </p:cNvPr>
          <p:cNvSpPr/>
          <p:nvPr/>
        </p:nvSpPr>
        <p:spPr>
          <a:xfrm>
            <a:off x="4976471" y="1810681"/>
            <a:ext cx="2367451" cy="1481577"/>
          </a:xfrm>
          <a:custGeom>
            <a:avLst/>
            <a:gdLst>
              <a:gd name="connsiteX0" fmla="*/ 0 w 1925053"/>
              <a:gd name="connsiteY0" fmla="*/ 1361109 h 1481577"/>
              <a:gd name="connsiteX1" fmla="*/ 505327 w 1925053"/>
              <a:gd name="connsiteY1" fmla="*/ 1349078 h 1481577"/>
              <a:gd name="connsiteX2" fmla="*/ 1046748 w 1925053"/>
              <a:gd name="connsiteY2" fmla="*/ 13572 h 1481577"/>
              <a:gd name="connsiteX3" fmla="*/ 1588169 w 1925053"/>
              <a:gd name="connsiteY3" fmla="*/ 663278 h 1481577"/>
              <a:gd name="connsiteX4" fmla="*/ 1925053 w 1925053"/>
              <a:gd name="connsiteY4" fmla="*/ 747499 h 148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5053" h="1481577">
                <a:moveTo>
                  <a:pt x="0" y="1361109"/>
                </a:moveTo>
                <a:cubicBezTo>
                  <a:pt x="165434" y="1467388"/>
                  <a:pt x="330869" y="1573667"/>
                  <a:pt x="505327" y="1349078"/>
                </a:cubicBezTo>
                <a:cubicBezTo>
                  <a:pt x="679785" y="1124489"/>
                  <a:pt x="866274" y="127872"/>
                  <a:pt x="1046748" y="13572"/>
                </a:cubicBezTo>
                <a:cubicBezTo>
                  <a:pt x="1227222" y="-100728"/>
                  <a:pt x="1441785" y="540957"/>
                  <a:pt x="1588169" y="663278"/>
                </a:cubicBezTo>
                <a:cubicBezTo>
                  <a:pt x="1734553" y="785599"/>
                  <a:pt x="1868906" y="731457"/>
                  <a:pt x="1925053" y="747499"/>
                </a:cubicBezTo>
              </a:path>
            </a:pathLst>
          </a:cu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b="1" i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CuadroTexto 49">
            <a:extLst>
              <a:ext uri="{FF2B5EF4-FFF2-40B4-BE49-F238E27FC236}">
                <a16:creationId xmlns:a16="http://schemas.microsoft.com/office/drawing/2014/main" id="{D3160BD2-4F3B-9696-C9F4-412586CFA2C2}"/>
              </a:ext>
            </a:extLst>
          </p:cNvPr>
          <p:cNvSpPr txBox="1"/>
          <p:nvPr/>
        </p:nvSpPr>
        <p:spPr>
          <a:xfrm>
            <a:off x="4893321" y="2707728"/>
            <a:ext cx="683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s-ES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es-ES" i="0" baseline="-25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C078DC-A4DA-6D55-42AF-1AF4FD3A82F7}"/>
              </a:ext>
            </a:extLst>
          </p:cNvPr>
          <p:cNvCxnSpPr/>
          <p:nvPr/>
        </p:nvCxnSpPr>
        <p:spPr bwMode="auto">
          <a:xfrm>
            <a:off x="1377812" y="2477429"/>
            <a:ext cx="635026" cy="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A17C526-20A5-6D4F-9836-3053C8E70B82}"/>
              </a:ext>
            </a:extLst>
          </p:cNvPr>
          <p:cNvSpPr txBox="1"/>
          <p:nvPr/>
        </p:nvSpPr>
        <p:spPr>
          <a:xfrm>
            <a:off x="290642" y="3756093"/>
            <a:ext cx="8562713" cy="23493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0850" indent="-342900" algn="l" hangingPunct="0">
              <a:spcAft>
                <a:spcPts val="1413"/>
              </a:spcAft>
              <a:buSzPct val="45000"/>
              <a:buFont typeface="Wingdings" panose="05000000000000000000" pitchFamily="2" charset="2"/>
              <a:buChar char="§"/>
            </a:pPr>
            <a:r>
              <a:rPr lang="en-US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energy production but </a:t>
            </a:r>
            <a:r>
              <a:rPr lang="en-US" sz="20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against</a:t>
            </a:r>
            <a:r>
              <a:rPr lang="en-US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thermodynamics</a:t>
            </a:r>
          </a:p>
          <a:p>
            <a:pPr marL="450850" indent="-342900" algn="l" hangingPunct="0">
              <a:spcAft>
                <a:spcPts val="1413"/>
              </a:spcAft>
              <a:buSzPct val="45000"/>
              <a:buFont typeface="Wingdings" panose="05000000000000000000" pitchFamily="2" charset="2"/>
              <a:buChar char="§"/>
            </a:pPr>
            <a:r>
              <a:rPr lang="en-US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of external energy -&gt; </a:t>
            </a:r>
            <a:r>
              <a:rPr lang="en-US" sz="20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photocatalytic water splitting</a:t>
            </a:r>
          </a:p>
          <a:p>
            <a:pPr marL="450850" indent="-342900" algn="l" hangingPunct="0">
              <a:spcAft>
                <a:spcPts val="1413"/>
              </a:spcAft>
              <a:buSzPct val="45000"/>
              <a:buFont typeface="Wingdings" panose="05000000000000000000" pitchFamily="2" charset="2"/>
              <a:buChar char="§"/>
            </a:pPr>
            <a:r>
              <a:rPr lang="en-US" sz="20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Anatase titania (TiO</a:t>
            </a:r>
            <a:r>
              <a:rPr lang="en-US" sz="2000" b="1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nanoparticles </a:t>
            </a:r>
            <a:r>
              <a:rPr lang="en-US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potential solution</a:t>
            </a:r>
          </a:p>
          <a:p>
            <a:pPr marL="450850" indent="-342900" algn="l" hangingPunct="0">
              <a:spcAft>
                <a:spcPts val="1413"/>
              </a:spcAft>
              <a:buSzPct val="45000"/>
              <a:buFont typeface="Wingdings" panose="05000000000000000000" pitchFamily="2" charset="2"/>
              <a:buChar char="§"/>
            </a:pPr>
            <a:r>
              <a:rPr lang="en-GB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BG is too large. Absorbs only a </a:t>
            </a:r>
            <a:r>
              <a:rPr lang="en-GB" sz="20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small fraction </a:t>
            </a:r>
            <a:r>
              <a:rPr lang="en-GB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solar spectrum.</a:t>
            </a:r>
          </a:p>
          <a:p>
            <a:pPr marL="450850" indent="-342900" algn="l" hangingPunct="0">
              <a:spcAft>
                <a:spcPts val="1413"/>
              </a:spcAft>
              <a:buSzPct val="45000"/>
              <a:buFont typeface="Wingdings" panose="05000000000000000000" pitchFamily="2" charset="2"/>
              <a:buChar char="§"/>
            </a:pPr>
            <a:r>
              <a:rPr lang="en-GB" sz="20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inert enough, and can be functionalized -&gt; </a:t>
            </a:r>
            <a:r>
              <a:rPr lang="en-GB" sz="20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DSSC</a:t>
            </a:r>
            <a:endParaRPr lang="en-US" sz="2000" b="1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Rectángulo 18">
            <a:extLst>
              <a:ext uri="{FF2B5EF4-FFF2-40B4-BE49-F238E27FC236}">
                <a16:creationId xmlns:a16="http://schemas.microsoft.com/office/drawing/2014/main" id="{52FA80D9-84E4-A539-0D0C-F15A06E139FD}"/>
              </a:ext>
            </a:extLst>
          </p:cNvPr>
          <p:cNvSpPr/>
          <p:nvPr/>
        </p:nvSpPr>
        <p:spPr>
          <a:xfrm>
            <a:off x="991198" y="250139"/>
            <a:ext cx="7161603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Water splitting: a simple idea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FF62E-CC76-7CA6-F99E-DFE8B534E4E3}"/>
              </a:ext>
            </a:extLst>
          </p:cNvPr>
          <p:cNvSpPr txBox="1"/>
          <p:nvPr/>
        </p:nvSpPr>
        <p:spPr>
          <a:xfrm>
            <a:off x="311246" y="2185041"/>
            <a:ext cx="3562611" cy="58477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431800" indent="-323850" hangingPunct="0">
              <a:spcAft>
                <a:spcPts val="1413"/>
              </a:spcAft>
              <a:buSzPct val="45000"/>
              <a:buFont typeface="StarSymbol"/>
              <a:buNone/>
            </a:pPr>
            <a:r>
              <a:rPr lang="en-US" sz="32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32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2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         H</a:t>
            </a:r>
            <a:r>
              <a:rPr lang="en-US" sz="32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2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½ O</a:t>
            </a:r>
            <a:r>
              <a:rPr lang="en-US" sz="32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2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5D4FE-9B08-D3E4-0FD6-23381848AC27}"/>
              </a:ext>
            </a:extLst>
          </p:cNvPr>
          <p:cNvSpPr txBox="1"/>
          <p:nvPr/>
        </p:nvSpPr>
        <p:spPr>
          <a:xfrm>
            <a:off x="4092618" y="2938560"/>
            <a:ext cx="4582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TiO</a:t>
            </a:r>
            <a:r>
              <a:rPr lang="en-GB" sz="1600" b="0" i="0" baseline="-25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GB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F3BFD-6D8E-0CEC-6E3D-B5866334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250" y="2240871"/>
            <a:ext cx="623711" cy="796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9E95B-F55B-6DBC-D89F-746C13CFEA2D}"/>
              </a:ext>
            </a:extLst>
          </p:cNvPr>
          <p:cNvSpPr txBox="1"/>
          <p:nvPr/>
        </p:nvSpPr>
        <p:spPr>
          <a:xfrm>
            <a:off x="6922254" y="2021939"/>
            <a:ext cx="51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584989-9128-7D56-DED1-9416FEE6A3E1}"/>
              </a:ext>
            </a:extLst>
          </p:cNvPr>
          <p:cNvSpPr txBox="1"/>
          <p:nvPr/>
        </p:nvSpPr>
        <p:spPr>
          <a:xfrm>
            <a:off x="7403262" y="2038324"/>
            <a:ext cx="51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24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GB"/>
          </a:p>
        </p:txBody>
      </p:sp>
      <p:sp>
        <p:nvSpPr>
          <p:cNvPr id="2" name="Rectángulo 13">
            <a:extLst>
              <a:ext uri="{FF2B5EF4-FFF2-40B4-BE49-F238E27FC236}">
                <a16:creationId xmlns:a16="http://schemas.microsoft.com/office/drawing/2014/main" id="{4D299641-1E5E-6753-658C-1C80EE51D731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7" name="CuadroTexto 14">
            <a:extLst>
              <a:ext uri="{FF2B5EF4-FFF2-40B4-BE49-F238E27FC236}">
                <a16:creationId xmlns:a16="http://schemas.microsoft.com/office/drawing/2014/main" id="{452FE928-D2A7-A79B-1792-3E3486EA46C2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8" name="CuadroTexto 14">
            <a:extLst>
              <a:ext uri="{FF2B5EF4-FFF2-40B4-BE49-F238E27FC236}">
                <a16:creationId xmlns:a16="http://schemas.microsoft.com/office/drawing/2014/main" id="{679BB42E-702D-50A6-A8FF-FBB578895700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3/30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F9B917D9-BB74-CF38-03F2-4067C4808133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532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BDAAkGBwgHBgkIBwgKCgkLDRYPDQwMDRsUFRAWIB0iIiAdHx8kKDQsJCYxJx8fLT0tMTU3Ojo6Iys/RD84QzQ5Ojf/2wBDAQoKCg0MDRoPDxo3JR8lNzc3Nzc3Nzc3Nzc3Nzc3Nzc3Nzc3Nzc3Nzc3Nzc3Nzc3Nzc3Nzc3Nzc3Nzc3Nzc3Nzf/wAARCABbAEQDASIAAhEBAxEB/8QAGwAAAgMBAQEAAAAAAAAAAAAAAwQABQYCBwH/xAA3EAACAQMDAgQCCAQHAAAAAAABAgMABBEFEiExQRMiUWEGFCMyQnGBkaGxBxViwRYzUnLC0fH/xAAYAQADAQEAAAAAAAAAAAAAAAAAAQIDBP/EAB0RAQEBAAMBAQEBAAAAAAAAAAABEQIhMQNRQWH/2gAMAwEAAhEDEQA/AKUOba4uI0wfo06/caUidd+cY5xTAy966HGQiZ/I1JI9hJZR+FZ61zDHiIIo1j67xxRUlVAWkdQPSqTU9TS0j2oB4qsGHGcYqhkvrid3b6Ryc4PpTnDSvJsZrlZ3Kq6n7jRLJALIMMA7jzWESeaORXeSReeMrx+daLQ9V3gW7vuVj5T6GneOeFL+tLBGdhDAk579aS1SEnT7hj0ETY/Ki/MbWZTznmgag7NplwOeUbjPtUz1VKWo3W0R258g/apRLJh8pD/sHT7qlBOSxXUpCP8ASv8Aem3YO/4dRSkjKupSE88L/ejthidoxgc0GysSC/10pK30YkwcfaFej6PY2EMewW0SnGcletYrTNNk/wAQyhcALl0PY5rRR6bqHjxvcTkKWHlDHBquX+Vfzi/vrWzlg8MwQsMdlFebahbW9hqE4gGwKcgVtbjRrh7xzDMNuT5WY8Vnvi3SHae3dDufGx/+6XG5ez+nHZ0aMm6KN/UA1Jy0mnXWOnhnn8KFKDGigYGMdK6kTFnMOeUY/oaMZA6c+bKE5+yKlK2WRaxdfqjoalPBpufHzbkn7Cj9TTSEbc4JzxSNzh7tih+yp/enYD5AFHmznNGFozoIXWdFIbGCaJeXskscYWZomH1SBmk9RujE0VuF3OzKDz0HejWdzbqClwWA7EdamzK1+fPo9Z3UikMbiSWX7RIIGKFNcA3GHUszA7eOnvXVzf2ohVIHZsdzVdeJcS2/i28vhOh3c919Kn+r5cuun2VM4HYcmjMhawmO3H0bD9K6S2kktjdBGeMAbmXnB9/SieLF8jcENtbwmAXPHStscuqCw81nEf6R3qUOwaT5OIKpI2ipSU2OlfDx1BvEjto1i6GRh+3rV6dCs7G2eSGFWlVThiO9aGIJDGscahVwQAO2KXuxut2x3Na+M/Xjl3JIdQUyZ3eJg/tTDDzcirrU/h+5F/8AMqymNpC23HTmvr6dHOXMBww+tGRgofT3HvWPP9a/LrpUQxAuCelNX7CK1CjhpOMe1P2umMmS44Fd3ug3eosstvtjUAIqt1PqanjNrT6XOORZ/wAPlYeKzcxsCCpHBwP/AGtDqHwxYXsTtDDHDM6nDBeM+4pT4dtG0+ztoGx4mHLkeuKvrWYsiH+kVvK5ZOnng0L+XRx2s9hEZI0ALAEhvepXpbBWOSB+IqVWQbVdNIFkQgjax/WuGJZzHnI3ZpG/8SFGUZ48y++O1DsLoM08zHvhfeotVIdMKyxtkdzSi2EM4DMNsqnbvHWrKy80Iz3yaBgJJMrem4UhpKLS8MJJT5Bzj1NO26jenHGeKG908vkCgJ2IbNFjYI6EngHmiQW2+uchLpcnHDftRrSZQAuelV1+5E3GRwcflQbOcu6BTztHNMNN4wHVhmpSkSgIN7c1KrUhX0QkiYbTx6dqodOT6IKDkZJz+NaadQyOGGcZFZ/SsCzZgACBgYqLO1Ra2smGCjpiurg7LiOTtnBpa0+uKbvADDThB3UCwvvXkHke1LSSYU98VYS+bTo2PJwOaqzyXHbFAF1ILJBHcJ04ziq7Rhm4lHXadufupu1JbT5lY5A6CltB/wA+69pf+Io9DQKzAYUZx1qUWHiJcd+alUT/2Q=="/>
          <p:cNvSpPr>
            <a:spLocks noChangeAspect="1" noChangeArrowheads="1"/>
          </p:cNvSpPr>
          <p:nvPr/>
        </p:nvSpPr>
        <p:spPr bwMode="auto">
          <a:xfrm>
            <a:off x="155575" y="-411163"/>
            <a:ext cx="647700" cy="8667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30" name="AutoShape 6" descr="data:image/jpeg;base64,/9j/4AAQSkZJRgABAQAAAQABAAD/2wBDAAkGBwgHBgkIBwgKCgkLDRYPDQwMDRsUFRAWIB0iIiAdHx8kKDQsJCYxJx8fLT0tMTU3Ojo6Iys/RD84QzQ5Ojf/2wBDAQoKCg0MDRoPDxo3JR8lNzc3Nzc3Nzc3Nzc3Nzc3Nzc3Nzc3Nzc3Nzc3Nzc3Nzc3Nzc3Nzc3Nzc3Nzc3Nzc3Nzf/wAARCABbAEQDASIAAhEBAxEB/8QAGwAAAgMBAQEAAAAAAAAAAAAAAwQABQYCBwH/xAA3EAACAQMDAgQCCAQHAAAAAAABAgMABBEFEiExQRMiUWEGFCMyQnGBkaGxBxViwRYzUnLC0fH/xAAYAQADAQEAAAAAAAAAAAAAAAAAAQIDBP/EAB0RAQEBAAMBAQEBAAAAAAAAAAABEQIhMQNRQWH/2gAMAwEAAhEDEQA/AKUOba4uI0wfo06/caUidd+cY5xTAy966HGQiZ/I1JI9hJZR+FZ61zDHiIIo1j67xxRUlVAWkdQPSqTU9TS0j2oB4qsGHGcYqhkvrid3b6Ryc4PpTnDSvJsZrlZ3Kq6n7jRLJALIMMA7jzWESeaORXeSReeMrx+daLQ9V3gW7vuVj5T6GneOeFL+tLBGdhDAk579aS1SEnT7hj0ETY/Ki/MbWZTznmgag7NplwOeUbjPtUz1VKWo3W0R258g/apRLJh8pD/sHT7qlBOSxXUpCP8ASv8Aem3YO/4dRSkjKupSE88L/ejthidoxgc0GysSC/10pK30YkwcfaFej6PY2EMewW0SnGcletYrTNNk/wAQyhcALl0PY5rRR6bqHjxvcTkKWHlDHBquX+Vfzi/vrWzlg8MwQsMdlFebahbW9hqE4gGwKcgVtbjRrh7xzDMNuT5WY8Vnvi3SHae3dDufGx/+6XG5ez+nHZ0aMm6KN/UA1Jy0mnXWOnhnn8KFKDGigYGMdK6kTFnMOeUY/oaMZA6c+bKE5+yKlK2WRaxdfqjoalPBpufHzbkn7Cj9TTSEbc4JzxSNzh7tih+yp/enYD5AFHmznNGFozoIXWdFIbGCaJeXskscYWZomH1SBmk9RujE0VuF3OzKDz0HejWdzbqClwWA7EdamzK1+fPo9Z3UikMbiSWX7RIIGKFNcA3GHUszA7eOnvXVzf2ohVIHZsdzVdeJcS2/i28vhOh3c919Kn+r5cuun2VM4HYcmjMhawmO3H0bD9K6S2kktjdBGeMAbmXnB9/SieLF8jcENtbwmAXPHStscuqCw81nEf6R3qUOwaT5OIKpI2ipSU2OlfDx1BvEjto1i6GRh+3rV6dCs7G2eSGFWlVThiO9aGIJDGscahVwQAO2KXuxut2x3Na+M/Xjl3JIdQUyZ3eJg/tTDDzcirrU/h+5F/8AMqymNpC23HTmvr6dHOXMBww+tGRgofT3HvWPP9a/LrpUQxAuCelNX7CK1CjhpOMe1P2umMmS44Fd3ug3eosstvtjUAIqt1PqanjNrT6XOORZ/wAPlYeKzcxsCCpHBwP/AGtDqHwxYXsTtDDHDM6nDBeM+4pT4dtG0+ztoGx4mHLkeuKvrWYsiH+kVvK5ZOnng0L+XRx2s9hEZI0ALAEhvepXpbBWOSB+IqVWQbVdNIFkQgjax/WuGJZzHnI3ZpG/8SFGUZ48y++O1DsLoM08zHvhfeotVIdMKyxtkdzSi2EM4DMNsqnbvHWrKy80Iz3yaBgJJMrem4UhpKLS8MJJT5Bzj1NO26jenHGeKG908vkCgJ2IbNFjYI6EngHmiQW2+uchLpcnHDftRrSZQAuelV1+5E3GRwcflQbOcu6BTztHNMNN4wHVhmpSkSgIN7c1KrUhX0QkiYbTx6dqodOT6IKDkZJz+NaadQyOGGcZFZ/SsCzZgACBgYqLO1Ra2smGCjpiurg7LiOTtnBpa0+uKbvADDThB3UCwvvXkHke1LSSYU98VYS+bTo2PJwOaqzyXHbFAF1ILJBHcJ04ziq7Rhm4lHXadufupu1JbT5lY5A6CltB/wA+69pf+Io9DQKzAYUZx1qUWHiJcd+alUT/2Q=="/>
          <p:cNvSpPr>
            <a:spLocks noChangeAspect="1" noChangeArrowheads="1"/>
          </p:cNvSpPr>
          <p:nvPr/>
        </p:nvSpPr>
        <p:spPr bwMode="auto">
          <a:xfrm>
            <a:off x="155575" y="-411163"/>
            <a:ext cx="647700" cy="8667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38" name="AutoShape 14" descr="data:image/jpeg;base64,/9j/4AAQSkZJRgABAQAAAQABAAD/2wCEAAkGBhQREBQSDxEVFRUUGRcXFRgWFRYQFBccHRgVFRgWFxcXHCYgFx0kGRYVHzUgIycpLCwsFR4xNTAqNSYrLCkBCQoKDgwOGg8PGikcHCQsLCksKSksLyopKSwsMCwpLCksLCw1LCksKSksKTQsLCksLCkpKikpLCkpKSksLCksLP/AABEIAGcAUwMBIgACEQEDEQH/xAAcAAABBAMBAAAAAAAAAAAAAAAABAUGBwECAwj/xAA4EAABAwIDBgQEBAUFAAAAAAABAAIDBBEFEiEGIjFBUXEHE2GBFDKRsUJSocEjYnLh4ggVM1OC/8QAGQEAAgMBAAAAAAAAAAAAAAAAAgMBBAUA/8QAIREAAgIDAQACAwEAAAAAAAAAAAECEQMhMRIyUQRBYRP/2gAMAwEAAhEDEQA/ALwQhYupOMpDieMxU7c0zw305nsEy7ZbaMomZW70zhut6fzO6BVBiGK1EjjJISXO1Bdy9GjkglOhscd7ZZVf4n5T/CguOr3ZfdIB4tOa4Z4Y8o+azzf2VWyySOIuHOtx1ulsdE9w/wCP31+6W5/0asafEXhs9tvTVu7E+z/yO0d7dU/3XnWGglgtLHcOacwt/ZWNsj4jvkeyKtaN/RkoFhfkHjl3RRyJgTwuOyxELF0JwgEIQuONiUnr6ry43yWvlBNuy7lMe2NV5dHIeZGUKHpWFFW6Koe59RPJNJYknnrryHYDl1XduBNcbvLiTzuigblAHunmmcFnSlbNfHBJCSmwVjBo2/fVLRSacErYbjRdAbKKG8GqSm5WTdHRhsluAOre41IT/M4G6aq6M2u3iNQV0XTAyK0WTs7WmSBpOpbu97cD9E5qK7Dzksc0+h9+ClQWlF2jHmqYIQhEAbFRTxENqUHo5SsqEeJlXI1kMbGgtkcbkjmLaX5aXS5uojcSuSoh0TOCdIAAAbhRjFatzbizhyBFt7+npdM8kMz3AeUQLXLjKT7G3NUFE1FOiyI5xyWr6xo+dwHc2UPwXEZWSMjdYB9xc3eRoumOea6Z7S1jgA2xIIBB5+1uCgZ6JOcSiPCRvsQuUwzNIH1/dQ2hpajeA+HLRwGWxPcjVqf6HO9nEx242se4ueShoG2/0STYTF/4ojd82oPtpdWGqbp6YNqM7DZxfGQB6kX+quRXsMrVGd+Rj8tP7MoQhPKxkqHeJkZNPERylF/cKYlNG0+Hmemexou4Wc0cNQlzVxaGYZeZplXxxteLP6pUzDmcQHO6X4D2TZDLldr1IKXGus23C6zmbMVqzi5jfNGXiCRpw9e6cJI+BcOXS/6KLl8rHN8rVoJNj69CltNickti52QAkEAg39LrifS4P0FPG4B7A11+a7SAW0ACZGPMRvH8rjrzsSnAzEjVQmidUd8Lps00en4mg9fmurSUM2Mw9ry6R19wjKOV7XupmFfwxpWZX5U/UkvoysLKE4qgVqi6wSpIKi2sw/4erkFt1xzt7O4/QpDU04kjGVxBUr8SsRpnCOLzWmqBIZG3fcRa7g63yiwvr0VcMxcxuAdw/ZZ+WFS0auHJ6hsUR4a4O35Tl9N0pbFhjHaRyOv3t+y60lUyQXS4VEbL8Bb6pZaVVo5w4Y2OxJLj+Ik3v7JTNIDayZavaHNuMGYnpwAXage55awfM4gAIa2B6VaLR2Mp8tMHfncXfsPsn8Kptt8dmwuOCajlykOEb43b0cgte5aeBB5jquGDf6gozYVlK5n80Ls475XarThyjHyfJsuC6FD4fFrDHNDvjGi/JzHhw7iyEQAh2j8ZaGlu2N5qHjlF8l/WQ6fS6qrafxkrasFkbhTxn8MV85HR0h1+llBZDqe5WhXEWSjw5lvicJcbk59TqSSx3E81NNo9nsjjJGLsOpHEs/x+yrTZyu8irgl/I9pPa9j+l16Kp6Rsjb20OoSMsbLOCVFONjLb5HkA+49lsylLjd07vawUs2/wqlpYvMLssr9I2C2+eZcOTRzKrb/cJM1mlrv6Wl306pHiRZ/0gTTC6JosyFpc4/8Apzj6lWDs9s75A8yTWV30b6D1UQ8L9qYi8080YEvKbKQ1x/63X+R3TkVaJaijCnb6DLJ6VLhT3jhW79NAOTXSO9zlH2Kq0FSjxMxf4jE5yDuxkRN7M0P63UWVuPChN2zfOhahCkEzJxPcrRZQpOAL0HsJjfmUMb3a7uvcafdCErJwdh6J9pNmBVZpJwHOsbA8m/lBVSYzhzqeXLmzaXbbdIbqeI6IQkx+VD5cst7ZGip5cPibG05XNu8kWeX/AInE8zfmE54tj/wVG98hLixjvLJFySBZodb1I19ChCldOlpHnCSQuJc43JJJPUnUlaLKFZKRkIQhccf/2Q=="/>
          <p:cNvSpPr>
            <a:spLocks noChangeAspect="1" noChangeArrowheads="1"/>
          </p:cNvSpPr>
          <p:nvPr/>
        </p:nvSpPr>
        <p:spPr bwMode="auto">
          <a:xfrm>
            <a:off x="155575" y="-465138"/>
            <a:ext cx="790575" cy="9810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5 Rectángulo"/>
          <p:cNvSpPr/>
          <p:nvPr/>
        </p:nvSpPr>
        <p:spPr>
          <a:xfrm>
            <a:off x="2195736" y="2996952"/>
            <a:ext cx="2627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Stefan T. Bromley</a:t>
            </a:r>
          </a:p>
        </p:txBody>
      </p:sp>
      <p:sp>
        <p:nvSpPr>
          <p:cNvPr id="8" name="AutoShape 4" descr="Resultat d'imatges de duke universit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6198" name="Picture 6" descr="Resultat d'imatges de angel morales garcia">
            <a:extLst>
              <a:ext uri="{FF2B5EF4-FFF2-40B4-BE49-F238E27FC236}">
                <a16:creationId xmlns:a16="http://schemas.microsoft.com/office/drawing/2014/main" id="{65F21098-77B3-4C81-9BF4-815DD1D7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10" y="1293730"/>
            <a:ext cx="1615480" cy="161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5 Rectángulo">
            <a:extLst>
              <a:ext uri="{FF2B5EF4-FFF2-40B4-BE49-F238E27FC236}">
                <a16:creationId xmlns:a16="http://schemas.microsoft.com/office/drawing/2014/main" id="{58BB164F-9911-4313-AC5E-8F0F2AA0662B}"/>
              </a:ext>
            </a:extLst>
          </p:cNvPr>
          <p:cNvSpPr/>
          <p:nvPr/>
        </p:nvSpPr>
        <p:spPr>
          <a:xfrm>
            <a:off x="4442057" y="2996952"/>
            <a:ext cx="2627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Ángel</a:t>
            </a:r>
            <a:r>
              <a:rPr lang="en-US" sz="18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Morales García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4477B91-2F11-EABC-68F7-091C02F027A5}"/>
              </a:ext>
            </a:extLst>
          </p:cNvPr>
          <p:cNvSpPr/>
          <p:nvPr/>
        </p:nvSpPr>
        <p:spPr>
          <a:xfrm>
            <a:off x="7252468" y="2996341"/>
            <a:ext cx="141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Francesc Illas</a:t>
            </a:r>
            <a:endParaRPr lang="en-US" sz="180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tge 24">
            <a:extLst>
              <a:ext uri="{FF2B5EF4-FFF2-40B4-BE49-F238E27FC236}">
                <a16:creationId xmlns:a16="http://schemas.microsoft.com/office/drawing/2014/main" id="{F040362C-EA35-E5C6-22B0-65B28E3B1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32" y="3682261"/>
            <a:ext cx="1796204" cy="737343"/>
          </a:xfrm>
          <a:prstGeom prst="rect">
            <a:avLst/>
          </a:prstGeom>
        </p:spPr>
      </p:pic>
      <p:pic>
        <p:nvPicPr>
          <p:cNvPr id="16" name="Imagen 24">
            <a:extLst>
              <a:ext uri="{FF2B5EF4-FFF2-40B4-BE49-F238E27FC236}">
                <a16:creationId xmlns:a16="http://schemas.microsoft.com/office/drawing/2014/main" id="{9FF20602-C42A-883F-DD2D-19DCDFB4D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618" y="5056659"/>
            <a:ext cx="2152724" cy="337082"/>
          </a:xfrm>
          <a:prstGeom prst="rect">
            <a:avLst/>
          </a:prstGeom>
        </p:spPr>
      </p:pic>
      <p:pic>
        <p:nvPicPr>
          <p:cNvPr id="17" name="Imagen 6" descr="Logotipo&#10;&#10;Descripción generada automáticamente">
            <a:extLst>
              <a:ext uri="{FF2B5EF4-FFF2-40B4-BE49-F238E27FC236}">
                <a16:creationId xmlns:a16="http://schemas.microsoft.com/office/drawing/2014/main" id="{40199E74-825A-C9A3-4C34-A0C979497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832" y="4769229"/>
            <a:ext cx="1764530" cy="860209"/>
          </a:xfrm>
          <a:prstGeom prst="rect">
            <a:avLst/>
          </a:prstGeom>
        </p:spPr>
      </p:pic>
      <p:pic>
        <p:nvPicPr>
          <p:cNvPr id="1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2A66075-5E5A-08CD-D665-7F0485802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14" y="3669582"/>
            <a:ext cx="4068887" cy="899612"/>
          </a:xfrm>
          <a:prstGeom prst="rect">
            <a:avLst/>
          </a:prstGeom>
        </p:spPr>
      </p:pic>
      <p:pic>
        <p:nvPicPr>
          <p:cNvPr id="2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35C5480B-FDBE-FA0A-9955-B50E3D38F2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451" y="3669582"/>
            <a:ext cx="1956044" cy="1072063"/>
          </a:xfrm>
          <a:prstGeom prst="rect">
            <a:avLst/>
          </a:prstGeom>
        </p:spPr>
      </p:pic>
      <p:pic>
        <p:nvPicPr>
          <p:cNvPr id="25" name="Imagen 5">
            <a:extLst>
              <a:ext uri="{FF2B5EF4-FFF2-40B4-BE49-F238E27FC236}">
                <a16:creationId xmlns:a16="http://schemas.microsoft.com/office/drawing/2014/main" id="{41E4DD51-1C45-07B5-F0AA-012E377EE0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291" y="4769230"/>
            <a:ext cx="1892458" cy="860208"/>
          </a:xfrm>
          <a:prstGeom prst="rect">
            <a:avLst/>
          </a:prstGeom>
        </p:spPr>
      </p:pic>
      <p:pic>
        <p:nvPicPr>
          <p:cNvPr id="27" name="Imagen 16">
            <a:extLst>
              <a:ext uri="{FF2B5EF4-FFF2-40B4-BE49-F238E27FC236}">
                <a16:creationId xmlns:a16="http://schemas.microsoft.com/office/drawing/2014/main" id="{279AE3EB-DE3E-9335-0F49-0BBE2F8B12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972" r="17380"/>
          <a:stretch/>
        </p:blipFill>
        <p:spPr>
          <a:xfrm>
            <a:off x="374118" y="4677914"/>
            <a:ext cx="2210230" cy="1042838"/>
          </a:xfrm>
          <a:prstGeom prst="rect">
            <a:avLst/>
          </a:prstGeom>
        </p:spPr>
      </p:pic>
      <p:sp>
        <p:nvSpPr>
          <p:cNvPr id="12" name="Rectángulo 18">
            <a:extLst>
              <a:ext uri="{FF2B5EF4-FFF2-40B4-BE49-F238E27FC236}">
                <a16:creationId xmlns:a16="http://schemas.microsoft.com/office/drawing/2014/main" id="{60E4AAFA-1BCE-7DBA-479B-3E2AA8DF4EF6}"/>
              </a:ext>
            </a:extLst>
          </p:cNvPr>
          <p:cNvSpPr/>
          <p:nvPr/>
        </p:nvSpPr>
        <p:spPr>
          <a:xfrm>
            <a:off x="1497131" y="268540"/>
            <a:ext cx="6173090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ACKNOWLEDGMENTS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15E5F06F-BFDB-49DB-F299-F3903B95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39" y="1293730"/>
            <a:ext cx="1615481" cy="161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rancesc Illas - EUROMXENE Congress 2024">
            <a:extLst>
              <a:ext uri="{FF2B5EF4-FFF2-40B4-BE49-F238E27FC236}">
                <a16:creationId xmlns:a16="http://schemas.microsoft.com/office/drawing/2014/main" id="{CEB4F8CE-0569-2CE5-685A-0DB52C13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781" y="1290145"/>
            <a:ext cx="1491212" cy="161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Akimov Research Group: Group Members">
            <a:extLst>
              <a:ext uri="{FF2B5EF4-FFF2-40B4-BE49-F238E27FC236}">
                <a16:creationId xmlns:a16="http://schemas.microsoft.com/office/drawing/2014/main" id="{71D00F9D-1637-5042-93FB-B241BE153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9" y="1305015"/>
            <a:ext cx="1341639" cy="15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5 Rectángulo">
            <a:extLst>
              <a:ext uri="{FF2B5EF4-FFF2-40B4-BE49-F238E27FC236}">
                <a16:creationId xmlns:a16="http://schemas.microsoft.com/office/drawing/2014/main" id="{4D7FA3C8-2C70-ED22-F6B8-AB930BA9B23A}"/>
              </a:ext>
            </a:extLst>
          </p:cNvPr>
          <p:cNvSpPr/>
          <p:nvPr/>
        </p:nvSpPr>
        <p:spPr>
          <a:xfrm>
            <a:off x="45835" y="2996341"/>
            <a:ext cx="2627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Alexey V. Akimov</a:t>
            </a:r>
            <a:endParaRPr lang="en-US" sz="180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13">
            <a:extLst>
              <a:ext uri="{FF2B5EF4-FFF2-40B4-BE49-F238E27FC236}">
                <a16:creationId xmlns:a16="http://schemas.microsoft.com/office/drawing/2014/main" id="{7D197139-D8F6-1454-09DF-C5FECAE173F4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13" name="CuadroTexto 14">
            <a:extLst>
              <a:ext uri="{FF2B5EF4-FFF2-40B4-BE49-F238E27FC236}">
                <a16:creationId xmlns:a16="http://schemas.microsoft.com/office/drawing/2014/main" id="{656418D3-407C-0250-2128-D086D4589328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4" name="CuadroTexto 14">
            <a:extLst>
              <a:ext uri="{FF2B5EF4-FFF2-40B4-BE49-F238E27FC236}">
                <a16:creationId xmlns:a16="http://schemas.microsoft.com/office/drawing/2014/main" id="{7D9371DC-966C-7AF9-E3A8-83A67B7C635E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30/30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19" name="CuadroTexto 14">
            <a:extLst>
              <a:ext uri="{FF2B5EF4-FFF2-40B4-BE49-F238E27FC236}">
                <a16:creationId xmlns:a16="http://schemas.microsoft.com/office/drawing/2014/main" id="{E9100B93-64BA-C0BB-7CF4-BEE2B87A7A85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06B54-50F6-BA0D-254F-8F6657D2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5" y="3737884"/>
            <a:ext cx="4408534" cy="1394536"/>
          </a:xfrm>
          <a:prstGeom prst="rect">
            <a:avLst/>
          </a:prstGeom>
        </p:spPr>
      </p:pic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991198" y="250139"/>
            <a:ext cx="7161603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Previous research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57CE6-2063-BA8F-5EA6-6802D2B2D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922314"/>
            <a:ext cx="4408534" cy="1279262"/>
          </a:xfrm>
          <a:prstGeom prst="rect">
            <a:avLst/>
          </a:prstGeom>
        </p:spPr>
      </p:pic>
      <p:sp>
        <p:nvSpPr>
          <p:cNvPr id="13" name="CuadroTexto 79">
            <a:extLst>
              <a:ext uri="{FF2B5EF4-FFF2-40B4-BE49-F238E27FC236}">
                <a16:creationId xmlns:a16="http://schemas.microsoft.com/office/drawing/2014/main" id="{BD6E8FC4-0DE1-AB00-04E0-0DF6AB5A73DA}"/>
              </a:ext>
            </a:extLst>
          </p:cNvPr>
          <p:cNvSpPr txBox="1"/>
          <p:nvPr/>
        </p:nvSpPr>
        <p:spPr>
          <a:xfrm>
            <a:off x="348842" y="1180993"/>
            <a:ext cx="8578065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Previous studies based on time-domain version of the Kohn-Sham DFT (KS-DFT):</a:t>
            </a:r>
          </a:p>
        </p:txBody>
      </p:sp>
      <p:sp>
        <p:nvSpPr>
          <p:cNvPr id="16" name="CuadroTexto 79">
            <a:extLst>
              <a:ext uri="{FF2B5EF4-FFF2-40B4-BE49-F238E27FC236}">
                <a16:creationId xmlns:a16="http://schemas.microsoft.com/office/drawing/2014/main" id="{47A89425-714A-F6F3-D774-648CD7FC9E67}"/>
              </a:ext>
            </a:extLst>
          </p:cNvPr>
          <p:cNvSpPr txBox="1"/>
          <p:nvPr/>
        </p:nvSpPr>
        <p:spPr>
          <a:xfrm>
            <a:off x="282966" y="5454616"/>
            <a:ext cx="8578065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single-particle treatment inadequate for quantitative characterization of the dynamics in systems as TiO</a:t>
            </a:r>
            <a:r>
              <a:rPr lang="en-GB" sz="18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nanostructures. More rigorous (linear-response, LR) time-dependent DFT (TD-DFT) framework needed.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9AFC5A-4F2B-9FEC-211E-A1B0AD1F1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79" y="1922314"/>
            <a:ext cx="4241079" cy="17525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074A68-D04A-8A9A-1B15-28D22C563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365854"/>
            <a:ext cx="4408534" cy="1547568"/>
          </a:xfrm>
          <a:prstGeom prst="rect">
            <a:avLst/>
          </a:prstGeom>
        </p:spPr>
      </p:pic>
      <p:sp>
        <p:nvSpPr>
          <p:cNvPr id="2" name="Rectángulo 13">
            <a:extLst>
              <a:ext uri="{FF2B5EF4-FFF2-40B4-BE49-F238E27FC236}">
                <a16:creationId xmlns:a16="http://schemas.microsoft.com/office/drawing/2014/main" id="{2BD46A46-DD3C-5209-ED04-D25A4B98A934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5" name="CuadroTexto 14">
            <a:extLst>
              <a:ext uri="{FF2B5EF4-FFF2-40B4-BE49-F238E27FC236}">
                <a16:creationId xmlns:a16="http://schemas.microsoft.com/office/drawing/2014/main" id="{0DB53931-21DD-27AC-0110-1C969B5C7B33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7" name="CuadroTexto 14">
            <a:extLst>
              <a:ext uri="{FF2B5EF4-FFF2-40B4-BE49-F238E27FC236}">
                <a16:creationId xmlns:a16="http://schemas.microsoft.com/office/drawing/2014/main" id="{857E655F-AC08-50EC-8351-D57D3FB07DC2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4/30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8" name="CuadroTexto 14">
            <a:extLst>
              <a:ext uri="{FF2B5EF4-FFF2-40B4-BE49-F238E27FC236}">
                <a16:creationId xmlns:a16="http://schemas.microsoft.com/office/drawing/2014/main" id="{71939750-8A65-F9F0-0D71-532C990AB94A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90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991198" y="250139"/>
            <a:ext cx="7161603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Previous research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uadroTexto 79">
            <a:extLst>
              <a:ext uri="{FF2B5EF4-FFF2-40B4-BE49-F238E27FC236}">
                <a16:creationId xmlns:a16="http://schemas.microsoft.com/office/drawing/2014/main" id="{47A89425-714A-F6F3-D774-648CD7FC9E67}"/>
              </a:ext>
            </a:extLst>
          </p:cNvPr>
          <p:cNvSpPr txBox="1"/>
          <p:nvPr/>
        </p:nvSpPr>
        <p:spPr>
          <a:xfrm>
            <a:off x="282966" y="5598737"/>
            <a:ext cx="8578065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research concerning the influence of water on photoactive nanostructures when adsorbed in their surfaces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608F5E-C2BE-E3E5-7922-708086AE1D0A}"/>
              </a:ext>
            </a:extLst>
          </p:cNvPr>
          <p:cNvSpPr txBox="1"/>
          <p:nvPr/>
        </p:nvSpPr>
        <p:spPr>
          <a:xfrm>
            <a:off x="1071390" y="1233256"/>
            <a:ext cx="700121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Non-Adiabatic Molecular NA-MD trusted as the suited technique to investigate the dynamics of excited states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7C1A832-F030-17D7-043C-0AE1E606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324" y="2277929"/>
            <a:ext cx="4272313" cy="14722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C1466F-B9D6-85E6-383A-DB33549C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66" y="2133173"/>
            <a:ext cx="4570078" cy="15895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6FD9F5-8786-0FB1-BB5C-45C35ABA7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3724311"/>
            <a:ext cx="4968552" cy="1598236"/>
          </a:xfrm>
          <a:prstGeom prst="rect">
            <a:avLst/>
          </a:prstGeom>
        </p:spPr>
      </p:pic>
      <p:sp>
        <p:nvSpPr>
          <p:cNvPr id="2" name="Rectángulo 13">
            <a:extLst>
              <a:ext uri="{FF2B5EF4-FFF2-40B4-BE49-F238E27FC236}">
                <a16:creationId xmlns:a16="http://schemas.microsoft.com/office/drawing/2014/main" id="{036603FF-4A52-C2F9-BB6D-BE0821C0BF4A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3" name="CuadroTexto 14">
            <a:extLst>
              <a:ext uri="{FF2B5EF4-FFF2-40B4-BE49-F238E27FC236}">
                <a16:creationId xmlns:a16="http://schemas.microsoft.com/office/drawing/2014/main" id="{42BF74E3-D34D-CC8D-16D8-4F39612FBB04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5" name="CuadroTexto 14">
            <a:extLst>
              <a:ext uri="{FF2B5EF4-FFF2-40B4-BE49-F238E27FC236}">
                <a16:creationId xmlns:a16="http://schemas.microsoft.com/office/drawing/2014/main" id="{B1F06920-74E1-1BF7-109C-EEDCC42D8137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5/30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6" name="CuadroTexto 14">
            <a:extLst>
              <a:ext uri="{FF2B5EF4-FFF2-40B4-BE49-F238E27FC236}">
                <a16:creationId xmlns:a16="http://schemas.microsoft.com/office/drawing/2014/main" id="{D55CADEB-F575-D1EB-D759-261480C321C4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67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8">
            <a:extLst>
              <a:ext uri="{FF2B5EF4-FFF2-40B4-BE49-F238E27FC236}">
                <a16:creationId xmlns:a16="http://schemas.microsoft.com/office/drawing/2014/main" id="{DD79BEBA-CAE0-3F02-0F09-7E7ABE2C6B36}"/>
              </a:ext>
            </a:extLst>
          </p:cNvPr>
          <p:cNvSpPr/>
          <p:nvPr/>
        </p:nvSpPr>
        <p:spPr>
          <a:xfrm>
            <a:off x="991198" y="250139"/>
            <a:ext cx="7161603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 - Libra/CP2K workflow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B2D34D-7626-CE6A-8FF9-BD702B6EF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8" y="2560013"/>
            <a:ext cx="8972760" cy="20615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A916058-4A9B-B037-7778-92C8E3A2E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2" y="1321927"/>
            <a:ext cx="1217667" cy="98335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0EF30D-506D-0670-E1AC-32A54505A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1286128"/>
            <a:ext cx="1217667" cy="1099488"/>
          </a:xfrm>
          <a:prstGeom prst="rect">
            <a:avLst/>
          </a:prstGeom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0C45F6C2-EE38-7CE5-BB81-7C92EBA41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588" y="1336773"/>
            <a:ext cx="1408376" cy="1114834"/>
          </a:xfrm>
          <a:prstGeom prst="rect">
            <a:avLst/>
          </a:prstGeom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DCEFDC61-4F9F-F128-C4E8-12664A714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037" y="1342179"/>
            <a:ext cx="1237069" cy="987385"/>
          </a:xfrm>
          <a:prstGeom prst="rect">
            <a:avLst/>
          </a:prstGeom>
        </p:spPr>
      </p:pic>
      <p:pic>
        <p:nvPicPr>
          <p:cNvPr id="2050" name="Picture 2049">
            <a:extLst>
              <a:ext uri="{FF2B5EF4-FFF2-40B4-BE49-F238E27FC236}">
                <a16:creationId xmlns:a16="http://schemas.microsoft.com/office/drawing/2014/main" id="{1476EEFC-4AFF-EDCF-00F1-D4EB83293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260" y="1219686"/>
            <a:ext cx="1408376" cy="1231921"/>
          </a:xfrm>
          <a:prstGeom prst="rect">
            <a:avLst/>
          </a:prstGeom>
        </p:spPr>
      </p:pic>
      <p:pic>
        <p:nvPicPr>
          <p:cNvPr id="2051" name="Picture 2050">
            <a:extLst>
              <a:ext uri="{FF2B5EF4-FFF2-40B4-BE49-F238E27FC236}">
                <a16:creationId xmlns:a16="http://schemas.microsoft.com/office/drawing/2014/main" id="{CBD3C29C-3E77-5159-0724-29FA9932A6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7877" y="1120842"/>
            <a:ext cx="1077151" cy="1330765"/>
          </a:xfrm>
          <a:prstGeom prst="rect">
            <a:avLst/>
          </a:prstGeom>
        </p:spPr>
      </p:pic>
      <p:pic>
        <p:nvPicPr>
          <p:cNvPr id="2062" name="Picture 2061">
            <a:extLst>
              <a:ext uri="{FF2B5EF4-FFF2-40B4-BE49-F238E27FC236}">
                <a16:creationId xmlns:a16="http://schemas.microsoft.com/office/drawing/2014/main" id="{4EC7E7B9-F3C4-9270-E8A1-43643380F6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071" y="4895248"/>
            <a:ext cx="943090" cy="622038"/>
          </a:xfrm>
          <a:prstGeom prst="rect">
            <a:avLst/>
          </a:prstGeom>
        </p:spPr>
      </p:pic>
      <p:pic>
        <p:nvPicPr>
          <p:cNvPr id="2063" name="Picture 2062">
            <a:extLst>
              <a:ext uri="{FF2B5EF4-FFF2-40B4-BE49-F238E27FC236}">
                <a16:creationId xmlns:a16="http://schemas.microsoft.com/office/drawing/2014/main" id="{F36F6B65-E157-40F2-6331-86AA7098B0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0454" y="5856330"/>
            <a:ext cx="943090" cy="578155"/>
          </a:xfrm>
          <a:prstGeom prst="rect">
            <a:avLst/>
          </a:prstGeom>
        </p:spPr>
      </p:pic>
      <p:pic>
        <p:nvPicPr>
          <p:cNvPr id="2064" name="Picture 2063">
            <a:extLst>
              <a:ext uri="{FF2B5EF4-FFF2-40B4-BE49-F238E27FC236}">
                <a16:creationId xmlns:a16="http://schemas.microsoft.com/office/drawing/2014/main" id="{587CA653-A5C5-F90F-5C60-F8779E6CE3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4855" y="4895248"/>
            <a:ext cx="950266" cy="685252"/>
          </a:xfrm>
          <a:prstGeom prst="rect">
            <a:avLst/>
          </a:prstGeom>
        </p:spPr>
      </p:pic>
      <p:sp>
        <p:nvSpPr>
          <p:cNvPr id="2068" name="CuadroTexto 79">
            <a:extLst>
              <a:ext uri="{FF2B5EF4-FFF2-40B4-BE49-F238E27FC236}">
                <a16:creationId xmlns:a16="http://schemas.microsoft.com/office/drawing/2014/main" id="{5B5E2B7D-FCA8-1962-AD4F-256D4A150E55}"/>
              </a:ext>
            </a:extLst>
          </p:cNvPr>
          <p:cNvSpPr txBox="1"/>
          <p:nvPr/>
        </p:nvSpPr>
        <p:spPr>
          <a:xfrm>
            <a:off x="2583057" y="5101593"/>
            <a:ext cx="4121902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CP2K: step 1, step 2 (excitations)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8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Libra: step 2 (overlaps), step 3, step 4</a:t>
            </a:r>
            <a:endParaRPr lang="en-GB" sz="18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ángulo 13">
            <a:extLst>
              <a:ext uri="{FF2B5EF4-FFF2-40B4-BE49-F238E27FC236}">
                <a16:creationId xmlns:a16="http://schemas.microsoft.com/office/drawing/2014/main" id="{656F095A-E91F-B8BC-CF74-C97D0DCD1536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3" name="CuadroTexto 14">
            <a:extLst>
              <a:ext uri="{FF2B5EF4-FFF2-40B4-BE49-F238E27FC236}">
                <a16:creationId xmlns:a16="http://schemas.microsoft.com/office/drawing/2014/main" id="{1CF15C33-8EED-D7D8-DCA1-1D7EC79B557B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4" name="CuadroTexto 14">
            <a:extLst>
              <a:ext uri="{FF2B5EF4-FFF2-40B4-BE49-F238E27FC236}">
                <a16:creationId xmlns:a16="http://schemas.microsoft.com/office/drawing/2014/main" id="{845D686E-5B1C-DED0-D5DC-D70823171F3B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6/30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5" name="CuadroTexto 14">
            <a:extLst>
              <a:ext uri="{FF2B5EF4-FFF2-40B4-BE49-F238E27FC236}">
                <a16:creationId xmlns:a16="http://schemas.microsoft.com/office/drawing/2014/main" id="{92CE2A7E-CA7A-7991-4B09-945A708692E3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21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888775" y="256966"/>
            <a:ext cx="7750200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project: water effect and benchmark analysis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34E96-39A1-5547-973D-D0FA81D6DA6C}"/>
              </a:ext>
            </a:extLst>
          </p:cNvPr>
          <p:cNvSpPr txBox="1"/>
          <p:nvPr/>
        </p:nvSpPr>
        <p:spPr>
          <a:xfrm>
            <a:off x="2568692" y="2163297"/>
            <a:ext cx="95026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GB" sz="1600" i="0" baseline="-25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53E83-11EC-C8FD-2D57-366DDDAA1689}"/>
              </a:ext>
            </a:extLst>
          </p:cNvPr>
          <p:cNvSpPr txBox="1"/>
          <p:nvPr/>
        </p:nvSpPr>
        <p:spPr>
          <a:xfrm>
            <a:off x="3800617" y="2163297"/>
            <a:ext cx="140140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GB" sz="1600" i="0" baseline="-25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B0E6A7-6A66-FE01-6816-E936E5393D4B}"/>
              </a:ext>
            </a:extLst>
          </p:cNvPr>
          <p:cNvSpPr txBox="1"/>
          <p:nvPr/>
        </p:nvSpPr>
        <p:spPr>
          <a:xfrm>
            <a:off x="2698289" y="3946807"/>
            <a:ext cx="75129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n-GB" sz="1600" i="0" baseline="-25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A023F-8FE3-0D87-A1E8-371E60D329BE}"/>
              </a:ext>
            </a:extLst>
          </p:cNvPr>
          <p:cNvSpPr txBox="1"/>
          <p:nvPr/>
        </p:nvSpPr>
        <p:spPr>
          <a:xfrm>
            <a:off x="3944907" y="3963705"/>
            <a:ext cx="125418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GB" sz="1600" i="0" baseline="-25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D80C46-51D4-9CBB-F3F7-FDCED45CFC5A}"/>
              </a:ext>
            </a:extLst>
          </p:cNvPr>
          <p:cNvSpPr txBox="1"/>
          <p:nvPr/>
        </p:nvSpPr>
        <p:spPr>
          <a:xfrm>
            <a:off x="5473193" y="3953266"/>
            <a:ext cx="144523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GB" sz="1600" i="0" baseline="-25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CuadroTexto 79">
            <a:extLst>
              <a:ext uri="{FF2B5EF4-FFF2-40B4-BE49-F238E27FC236}">
                <a16:creationId xmlns:a16="http://schemas.microsoft.com/office/drawing/2014/main" id="{729C1130-C028-7069-8B67-5507E25C956B}"/>
              </a:ext>
            </a:extLst>
          </p:cNvPr>
          <p:cNvSpPr txBox="1"/>
          <p:nvPr/>
        </p:nvSpPr>
        <p:spPr>
          <a:xfrm>
            <a:off x="730395" y="4866984"/>
            <a:ext cx="7750200" cy="13029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GB" sz="1800" i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enchmark the used TD-DFT and NA-MD methodologies for their further applications to bigger photoactive nanostructures</a:t>
            </a:r>
          </a:p>
          <a:p>
            <a:pPr>
              <a:spcAft>
                <a:spcPts val="800"/>
              </a:spcAft>
            </a:pP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Investigate the dependence of static excited state properties and excited state dynamics on the nanocluster size and hydration degree. </a:t>
            </a:r>
            <a:endParaRPr lang="en-GB" sz="1800" i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B50EC32-096B-E9C4-AECD-F4043DAF5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203" y="1104970"/>
            <a:ext cx="1217667" cy="98335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79A1415-FF65-1C5C-4E8A-B35DB290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390" y="979562"/>
            <a:ext cx="1217667" cy="10994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26C664-4F93-7D2D-D0DE-9EEB1ADCE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577" y="1048451"/>
            <a:ext cx="1408376" cy="111483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F2CDE3D-612F-5C0B-4C46-2AA0D755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892" y="2712156"/>
            <a:ext cx="1237069" cy="9873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F6500AC-C7BE-3E6F-024B-C114AE6A6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812" y="2564371"/>
            <a:ext cx="1408376" cy="12319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9C040F-DC64-1F46-BE86-0BCE82190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189" y="2595396"/>
            <a:ext cx="1077151" cy="13307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4C0A5F7-F1CA-E437-9D16-23BF427D8AC5}"/>
              </a:ext>
            </a:extLst>
          </p:cNvPr>
          <p:cNvSpPr txBox="1"/>
          <p:nvPr/>
        </p:nvSpPr>
        <p:spPr>
          <a:xfrm>
            <a:off x="5470150" y="2145945"/>
            <a:ext cx="144523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(TiO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(H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16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O)</a:t>
            </a:r>
            <a:r>
              <a:rPr lang="es-ES" sz="1600" i="0" baseline="-2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GB" sz="1600" i="0" baseline="-25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ángulo 13">
            <a:extLst>
              <a:ext uri="{FF2B5EF4-FFF2-40B4-BE49-F238E27FC236}">
                <a16:creationId xmlns:a16="http://schemas.microsoft.com/office/drawing/2014/main" id="{D0D2B2F9-D1BD-C2AE-5396-EEE6405102FD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3" name="CuadroTexto 14">
            <a:extLst>
              <a:ext uri="{FF2B5EF4-FFF2-40B4-BE49-F238E27FC236}">
                <a16:creationId xmlns:a16="http://schemas.microsoft.com/office/drawing/2014/main" id="{C5347AE4-5773-C251-2D05-480C7818A457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5" name="CuadroTexto 14">
            <a:extLst>
              <a:ext uri="{FF2B5EF4-FFF2-40B4-BE49-F238E27FC236}">
                <a16:creationId xmlns:a16="http://schemas.microsoft.com/office/drawing/2014/main" id="{386DABE1-87AE-4C30-F6AF-22A65FA412EA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7/30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6" name="CuadroTexto 14">
            <a:extLst>
              <a:ext uri="{FF2B5EF4-FFF2-40B4-BE49-F238E27FC236}">
                <a16:creationId xmlns:a16="http://schemas.microsoft.com/office/drawing/2014/main" id="{2FB0056F-E31F-1EC9-BF48-D9D81C6AD14C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68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888775" y="256966"/>
            <a:ext cx="7750200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project: water effect and benchmark analysis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1E728A8-86E9-670F-8D36-1DD96105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6" y="1819753"/>
            <a:ext cx="3816424" cy="3218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92CCF0-7D18-78D6-A05E-BAD5A6E72AFF}"/>
              </a:ext>
            </a:extLst>
          </p:cNvPr>
          <p:cNvSpPr txBox="1"/>
          <p:nvPr/>
        </p:nvSpPr>
        <p:spPr>
          <a:xfrm>
            <a:off x="4139952" y="2050603"/>
            <a:ext cx="4742305" cy="3170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GULP: </a:t>
            </a:r>
            <a:r>
              <a:rPr lang="en-GB" sz="2000" b="1" i="0" u="sng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Classical MD </a:t>
            </a:r>
            <a:r>
              <a:rPr lang="en-GB" sz="20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(NanoTiO &amp; FFTiOH IP)</a:t>
            </a:r>
          </a:p>
          <a:p>
            <a:r>
              <a:rPr lang="en-GB" sz="20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GB" sz="20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CP2K: </a:t>
            </a:r>
            <a:r>
              <a:rPr lang="en-GB" sz="2000" b="1" i="0" u="sng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AIMD (PBE), xTB</a:t>
            </a:r>
          </a:p>
          <a:p>
            <a:endParaRPr lang="en-GB" sz="2000" b="1" i="0" u="sng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NVT ensemble. Target temperature: 300 K</a:t>
            </a:r>
          </a:p>
          <a:p>
            <a:pPr algn="ctr"/>
            <a:endParaRPr lang="en-GB" sz="2000" b="0" i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GB" sz="20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</a:t>
            </a:r>
            <a:r>
              <a:rPr lang="en-GB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</a:t>
            </a:r>
            <a:r>
              <a:rPr lang="en-GB" sz="20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en-GB" sz="2000" i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 </a:t>
            </a:r>
            <a:r>
              <a:rPr lang="en-GB" sz="2000" i="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</a:t>
            </a:r>
            <a:r>
              <a:rPr lang="en-GB" sz="2000" i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equilibration + 3 </a:t>
            </a:r>
            <a:r>
              <a:rPr lang="en-GB" sz="2000" i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</a:t>
            </a:r>
            <a:r>
              <a:rPr lang="en-GB" sz="20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production)</a:t>
            </a:r>
          </a:p>
          <a:p>
            <a:pPr algn="ctr"/>
            <a:endParaRPr lang="en-GB" sz="2000" i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20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fs timestep </a:t>
            </a:r>
            <a:r>
              <a:rPr lang="en-GB" sz="2000" i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3000 </a:t>
            </a:r>
            <a:r>
              <a:rPr lang="en-GB" sz="200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geometries</a:t>
            </a:r>
            <a:endParaRPr lang="en-GB" sz="2000" i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ángulo 13">
            <a:extLst>
              <a:ext uri="{FF2B5EF4-FFF2-40B4-BE49-F238E27FC236}">
                <a16:creationId xmlns:a16="http://schemas.microsoft.com/office/drawing/2014/main" id="{9FAAB5C7-3D8F-F0BA-69B8-181394D034D3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5" name="CuadroTexto 14">
            <a:extLst>
              <a:ext uri="{FF2B5EF4-FFF2-40B4-BE49-F238E27FC236}">
                <a16:creationId xmlns:a16="http://schemas.microsoft.com/office/drawing/2014/main" id="{4FD6C4E4-A0C3-B434-0C87-477FB9213688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6" name="CuadroTexto 14">
            <a:extLst>
              <a:ext uri="{FF2B5EF4-FFF2-40B4-BE49-F238E27FC236}">
                <a16:creationId xmlns:a16="http://schemas.microsoft.com/office/drawing/2014/main" id="{9BB4FCB7-125C-4AE5-4D17-52B76FFE0500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8/30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7" name="CuadroTexto 14">
            <a:extLst>
              <a:ext uri="{FF2B5EF4-FFF2-40B4-BE49-F238E27FC236}">
                <a16:creationId xmlns:a16="http://schemas.microsoft.com/office/drawing/2014/main" id="{A39EEDFE-59F0-2D0C-DDC1-1A131EF9C36B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8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8">
            <a:extLst>
              <a:ext uri="{FF2B5EF4-FFF2-40B4-BE49-F238E27FC236}">
                <a16:creationId xmlns:a16="http://schemas.microsoft.com/office/drawing/2014/main" id="{065DC4AB-93BA-0906-6DBC-A6CDB502D983}"/>
              </a:ext>
            </a:extLst>
          </p:cNvPr>
          <p:cNvSpPr/>
          <p:nvPr/>
        </p:nvSpPr>
        <p:spPr>
          <a:xfrm>
            <a:off x="2108465" y="219260"/>
            <a:ext cx="4927068" cy="5232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project (step I)</a:t>
            </a:r>
            <a:endParaRPr lang="en-GB" sz="2800" b="1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2CCF0-7D18-78D6-A05E-BAD5A6E72AFF}"/>
              </a:ext>
            </a:extLst>
          </p:cNvPr>
          <p:cNvSpPr txBox="1"/>
          <p:nvPr/>
        </p:nvSpPr>
        <p:spPr>
          <a:xfrm>
            <a:off x="1062887" y="1082993"/>
            <a:ext cx="7018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atomic vibrational frequencies of our titania clusters along the 3000 fs runs let us easily compare the performance of either methodology. </a:t>
            </a:r>
            <a:endParaRPr lang="en-GB" sz="2000" i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865E7-7579-CA18-1A29-AD1FFC38C8D0}"/>
              </a:ext>
            </a:extLst>
          </p:cNvPr>
          <p:cNvSpPr txBox="1"/>
          <p:nvPr/>
        </p:nvSpPr>
        <p:spPr>
          <a:xfrm>
            <a:off x="323528" y="5143902"/>
            <a:ext cx="4032448" cy="1179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6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Vib. modes at frequencies similar to those observed in titania bulk phase</a:t>
            </a:r>
          </a:p>
          <a:p>
            <a:pPr algn="ctr">
              <a:spcAft>
                <a:spcPts val="800"/>
              </a:spcAft>
            </a:pPr>
            <a:r>
              <a:rPr lang="en-GB" sz="16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 to 200 cm</a:t>
            </a:r>
            <a:r>
              <a:rPr lang="en-GB" sz="1600" i="0" baseline="30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en-GB" sz="16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Ti-O stretching modes   500-1000 cm</a:t>
            </a:r>
            <a:r>
              <a:rPr lang="en-GB" sz="1600" i="0" baseline="300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en-GB" sz="1600" i="0" baseline="30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-&gt; Ti-O-Ti angle bending</a:t>
            </a:r>
            <a:endParaRPr lang="en-GB" sz="1600" i="0" baseline="3000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863114-067F-0482-1088-B81BB8BF9E97}"/>
              </a:ext>
            </a:extLst>
          </p:cNvPr>
          <p:cNvSpPr txBox="1"/>
          <p:nvPr/>
        </p:nvSpPr>
        <p:spPr>
          <a:xfrm>
            <a:off x="4514669" y="5383882"/>
            <a:ext cx="4032448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8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</a:t>
            </a: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drated (TiO</a:t>
            </a:r>
            <a:r>
              <a:rPr lang="en-GB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sz="1600" i="0" baseline="-25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clusters: characteristic hydroxyl stretching mode around 3700-3900 cm</a:t>
            </a:r>
            <a:r>
              <a:rPr lang="en-GB" sz="1600" i="0" baseline="30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-1 </a:t>
            </a:r>
            <a:r>
              <a:rPr lang="en-GB" sz="1600" i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en-GB" sz="1600" i="0" baseline="30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pic>
        <p:nvPicPr>
          <p:cNvPr id="19" name="Picture 18" descr="A graph of a number of blue and orange lines&#10;&#10;Description automatically generated">
            <a:extLst>
              <a:ext uri="{FF2B5EF4-FFF2-40B4-BE49-F238E27FC236}">
                <a16:creationId xmlns:a16="http://schemas.microsoft.com/office/drawing/2014/main" id="{21238B0C-7222-3E37-B09E-47F47FEAF9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12433"/>
            <a:ext cx="4176463" cy="32483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428010-A996-DC8D-E8FE-BF16A677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489" y="2493460"/>
            <a:ext cx="1474556" cy="1871076"/>
          </a:xfrm>
          <a:prstGeom prst="rect">
            <a:avLst/>
          </a:prstGeom>
        </p:spPr>
      </p:pic>
      <p:pic>
        <p:nvPicPr>
          <p:cNvPr id="23" name="Picture 22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D20106F-F13E-D08F-EE36-C746F0806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804818"/>
            <a:ext cx="4176463" cy="32483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45C32A-9DDA-5361-3F5F-659C7CCB1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759" y="2501074"/>
            <a:ext cx="1472752" cy="1871077"/>
          </a:xfrm>
          <a:prstGeom prst="rect">
            <a:avLst/>
          </a:prstGeom>
        </p:spPr>
      </p:pic>
      <p:sp>
        <p:nvSpPr>
          <p:cNvPr id="3" name="Rectángulo 13">
            <a:extLst>
              <a:ext uri="{FF2B5EF4-FFF2-40B4-BE49-F238E27FC236}">
                <a16:creationId xmlns:a16="http://schemas.microsoft.com/office/drawing/2014/main" id="{B8AFFC58-7A6C-835A-D9CC-E88382DBF0CB}"/>
              </a:ext>
            </a:extLst>
          </p:cNvPr>
          <p:cNvSpPr/>
          <p:nvPr/>
        </p:nvSpPr>
        <p:spPr>
          <a:xfrm>
            <a:off x="0" y="6491119"/>
            <a:ext cx="9153268" cy="372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350" dirty="0">
              <a:solidFill>
                <a:schemeClr val="tx1"/>
              </a:solidFill>
            </a:endParaRPr>
          </a:p>
        </p:txBody>
      </p:sp>
      <p:sp>
        <p:nvSpPr>
          <p:cNvPr id="5" name="CuadroTexto 14">
            <a:extLst>
              <a:ext uri="{FF2B5EF4-FFF2-40B4-BE49-F238E27FC236}">
                <a16:creationId xmlns:a16="http://schemas.microsoft.com/office/drawing/2014/main" id="{ADFB8226-987B-EC5E-34D3-3E89884B7537}"/>
              </a:ext>
            </a:extLst>
          </p:cNvPr>
          <p:cNvSpPr txBox="1"/>
          <p:nvPr/>
        </p:nvSpPr>
        <p:spPr>
          <a:xfrm>
            <a:off x="3294130" y="6530973"/>
            <a:ext cx="29426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400" i="0" u="sng">
                <a:solidFill>
                  <a:srgbClr val="FFFFFF"/>
                </a:solidFill>
                <a:latin typeface="Helvetica" pitchFamily="2" charset="0"/>
              </a:rPr>
              <a:t>LIBRA Summer School 2024</a:t>
            </a:r>
            <a:endParaRPr lang="es-ES" sz="1400" i="0" u="sng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6" name="CuadroTexto 14">
            <a:extLst>
              <a:ext uri="{FF2B5EF4-FFF2-40B4-BE49-F238E27FC236}">
                <a16:creationId xmlns:a16="http://schemas.microsoft.com/office/drawing/2014/main" id="{5E1AE583-B641-4F15-E821-C19784B7CD01}"/>
              </a:ext>
            </a:extLst>
          </p:cNvPr>
          <p:cNvSpPr txBox="1"/>
          <p:nvPr/>
        </p:nvSpPr>
        <p:spPr>
          <a:xfrm>
            <a:off x="7817190" y="6518571"/>
            <a:ext cx="13268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s-ES" sz="1400">
                <a:solidFill>
                  <a:srgbClr val="FFFFFF"/>
                </a:solidFill>
                <a:latin typeface="Helvetica" pitchFamily="2" charset="0"/>
              </a:rPr>
              <a:t>9/30</a:t>
            </a:r>
            <a:endParaRPr lang="es-ES" sz="1400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7" name="CuadroTexto 14">
            <a:extLst>
              <a:ext uri="{FF2B5EF4-FFF2-40B4-BE49-F238E27FC236}">
                <a16:creationId xmlns:a16="http://schemas.microsoft.com/office/drawing/2014/main" id="{E4195FC2-CEAB-0E95-E0AE-3F39085A5E3C}"/>
              </a:ext>
            </a:extLst>
          </p:cNvPr>
          <p:cNvSpPr txBox="1"/>
          <p:nvPr/>
        </p:nvSpPr>
        <p:spPr>
          <a:xfrm>
            <a:off x="23353" y="6518571"/>
            <a:ext cx="178138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s-ES" sz="1400" i="0">
                <a:solidFill>
                  <a:srgbClr val="FFFFFF"/>
                </a:solidFill>
                <a:latin typeface="Helvetica" pitchFamily="2" charset="0"/>
              </a:rPr>
              <a:t>Miguel Recio Poo</a:t>
            </a:r>
            <a:endParaRPr lang="es-ES" sz="1400" i="0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955335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">
      <a:dk1>
        <a:srgbClr val="000000"/>
      </a:dk1>
      <a:lt1>
        <a:srgbClr val="99FFCC"/>
      </a:lt1>
      <a:dk2>
        <a:srgbClr val="000000"/>
      </a:dk2>
      <a:lt2>
        <a:srgbClr val="666633"/>
      </a:lt2>
      <a:accent1>
        <a:srgbClr val="FFFF66"/>
      </a:accent1>
      <a:accent2>
        <a:srgbClr val="800000"/>
      </a:accent2>
      <a:accent3>
        <a:srgbClr val="CAFFE2"/>
      </a:accent3>
      <a:accent4>
        <a:srgbClr val="000000"/>
      </a:accent4>
      <a:accent5>
        <a:srgbClr val="FFFFB8"/>
      </a:accent5>
      <a:accent6>
        <a:srgbClr val="730000"/>
      </a:accent6>
      <a:hlink>
        <a:srgbClr val="0033CC"/>
      </a:hlink>
      <a:folHlink>
        <a:srgbClr val="FFCC66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67352</TotalTime>
  <Words>1606</Words>
  <Application>Microsoft Office PowerPoint</Application>
  <PresentationFormat>On-screen Show (4:3)</PresentationFormat>
  <Paragraphs>288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Helvetica</vt:lpstr>
      <vt:lpstr>StarSymbol</vt:lpstr>
      <vt:lpstr>Times New Roman</vt:lpstr>
      <vt:lpstr>Wingdings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Departament Quimica Fisica UB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Fisicoquímica de Superfícies</dc:title>
  <dc:creator>fillas</dc:creator>
  <cp:lastModifiedBy>Alexey Akimov</cp:lastModifiedBy>
  <cp:revision>1494</cp:revision>
  <dcterms:created xsi:type="dcterms:W3CDTF">2002-08-08T18:55:50Z</dcterms:created>
  <dcterms:modified xsi:type="dcterms:W3CDTF">2024-07-13T17:21:40Z</dcterms:modified>
</cp:coreProperties>
</file>